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2.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sldIdLst>
    <p:sldId id="256" r:id="rId2"/>
    <p:sldId id="259" r:id="rId3"/>
    <p:sldId id="257" r:id="rId4"/>
    <p:sldId id="258" r:id="rId5"/>
    <p:sldId id="263" r:id="rId6"/>
    <p:sldId id="298" r:id="rId7"/>
    <p:sldId id="262" r:id="rId8"/>
    <p:sldId id="260" r:id="rId9"/>
    <p:sldId id="290" r:id="rId10"/>
    <p:sldId id="305" r:id="rId11"/>
    <p:sldId id="261" r:id="rId12"/>
    <p:sldId id="268" r:id="rId13"/>
    <p:sldId id="266" r:id="rId14"/>
    <p:sldId id="269" r:id="rId15"/>
    <p:sldId id="267" r:id="rId16"/>
    <p:sldId id="270" r:id="rId17"/>
    <p:sldId id="271" r:id="rId18"/>
    <p:sldId id="272" r:id="rId19"/>
    <p:sldId id="300" r:id="rId20"/>
    <p:sldId id="301" r:id="rId21"/>
    <p:sldId id="275" r:id="rId22"/>
    <p:sldId id="276" r:id="rId23"/>
    <p:sldId id="274" r:id="rId24"/>
    <p:sldId id="277" r:id="rId25"/>
    <p:sldId id="279" r:id="rId26"/>
    <p:sldId id="278" r:id="rId27"/>
    <p:sldId id="280" r:id="rId28"/>
    <p:sldId id="281" r:id="rId29"/>
    <p:sldId id="282" r:id="rId30"/>
    <p:sldId id="283" r:id="rId31"/>
    <p:sldId id="273" r:id="rId32"/>
    <p:sldId id="284" r:id="rId33"/>
    <p:sldId id="287" r:id="rId34"/>
    <p:sldId id="306" r:id="rId35"/>
    <p:sldId id="292" r:id="rId36"/>
    <p:sldId id="295" r:id="rId37"/>
    <p:sldId id="293" r:id="rId38"/>
    <p:sldId id="296" r:id="rId39"/>
    <p:sldId id="297" r:id="rId40"/>
    <p:sldId id="294" r:id="rId41"/>
    <p:sldId id="285" r:id="rId42"/>
    <p:sldId id="302" r:id="rId43"/>
    <p:sldId id="303" r:id="rId44"/>
    <p:sldId id="304"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53" autoAdjust="0"/>
    <p:restoredTop sz="90909" autoAdjust="0"/>
  </p:normalViewPr>
  <p:slideViewPr>
    <p:cSldViewPr snapToGrid="0">
      <p:cViewPr varScale="1">
        <p:scale>
          <a:sx n="68" d="100"/>
          <a:sy n="68" d="100"/>
        </p:scale>
        <p:origin x="348" y="54"/>
      </p:cViewPr>
      <p:guideLst/>
    </p:cSldViewPr>
  </p:slideViewPr>
  <p:notesTextViewPr>
    <p:cViewPr>
      <p:scale>
        <a:sx n="1" d="1"/>
        <a:sy n="1" d="1"/>
      </p:scale>
      <p:origin x="0" y="0"/>
    </p:cViewPr>
  </p:notesTextViewPr>
  <p:sorterViewPr>
    <p:cViewPr>
      <p:scale>
        <a:sx n="100" d="100"/>
        <a:sy n="100" d="100"/>
      </p:scale>
      <p:origin x="0" y="-12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43DD20-919F-41D5-97CB-2C0F82F64A05}" type="doc">
      <dgm:prSet loTypeId="urn:microsoft.com/office/officeart/2005/8/layout/pyramid1" loCatId="pyramid" qsTypeId="urn:microsoft.com/office/officeart/2005/8/quickstyle/simple1" qsCatId="simple" csTypeId="urn:microsoft.com/office/officeart/2005/8/colors/colorful1" csCatId="colorful" phldr="1"/>
      <dgm:spPr/>
    </dgm:pt>
    <dgm:pt modelId="{1F53E792-E932-492F-B03A-DBEB93083A8B}">
      <dgm:prSet phldrT="[Text]"/>
      <dgm:spPr/>
      <dgm:t>
        <a:bodyPr/>
        <a:lstStyle/>
        <a:p>
          <a:endParaRPr lang="en-US" dirty="0"/>
        </a:p>
        <a:p>
          <a:r>
            <a:rPr lang="en-US" dirty="0"/>
            <a:t>Increased </a:t>
          </a:r>
        </a:p>
        <a:p>
          <a:r>
            <a:rPr lang="en-US" dirty="0"/>
            <a:t>Support</a:t>
          </a:r>
        </a:p>
        <a:p>
          <a:r>
            <a:rPr lang="en-US" dirty="0"/>
            <a:t> with ADL’s and IADL’s</a:t>
          </a:r>
        </a:p>
      </dgm:t>
    </dgm:pt>
    <dgm:pt modelId="{0140CA26-6AE7-41D2-A5CA-42235567F934}" type="parTrans" cxnId="{6B75D70F-D0DA-4574-8F59-07576B4562D6}">
      <dgm:prSet/>
      <dgm:spPr/>
      <dgm:t>
        <a:bodyPr/>
        <a:lstStyle/>
        <a:p>
          <a:endParaRPr lang="en-US"/>
        </a:p>
      </dgm:t>
    </dgm:pt>
    <dgm:pt modelId="{095F82B0-39E1-41E2-8510-4661A4ECB063}" type="sibTrans" cxnId="{6B75D70F-D0DA-4574-8F59-07576B4562D6}">
      <dgm:prSet/>
      <dgm:spPr/>
      <dgm:t>
        <a:bodyPr/>
        <a:lstStyle/>
        <a:p>
          <a:endParaRPr lang="en-US"/>
        </a:p>
      </dgm:t>
    </dgm:pt>
    <dgm:pt modelId="{C69D7815-1C22-4AEC-B97D-6F63EA5C80DF}">
      <dgm:prSet phldrT="[Text]"/>
      <dgm:spPr/>
      <dgm:t>
        <a:bodyPr/>
        <a:lstStyle/>
        <a:p>
          <a:r>
            <a:rPr lang="en-CA" b="0" i="0" dirty="0"/>
            <a:t>Nonpharmacological Therapies:</a:t>
          </a:r>
        </a:p>
        <a:p>
          <a:r>
            <a:rPr lang="en-CA" b="1" i="0" dirty="0"/>
            <a:t>Physical Interventions: </a:t>
          </a:r>
          <a:r>
            <a:rPr lang="en-CA" b="0" i="0" dirty="0"/>
            <a:t>physical therapy, acupuncture, chiropractic manipulation, bracing, massage, exercise etc. </a:t>
          </a:r>
          <a:r>
            <a:rPr lang="en-CA" b="1" i="0" dirty="0"/>
            <a:t>Psychoeducational interventions</a:t>
          </a:r>
          <a:r>
            <a:rPr lang="en-CA" b="0" i="0" dirty="0"/>
            <a:t>: CBT, meditation, patient education</a:t>
          </a:r>
          <a:endParaRPr lang="en-US" dirty="0"/>
        </a:p>
      </dgm:t>
    </dgm:pt>
    <dgm:pt modelId="{42316A4C-F82E-4007-8B2E-71FC4C5AB328}" type="parTrans" cxnId="{66B7AA6C-4B8D-450A-9116-4B328762EFDC}">
      <dgm:prSet/>
      <dgm:spPr/>
      <dgm:t>
        <a:bodyPr/>
        <a:lstStyle/>
        <a:p>
          <a:endParaRPr lang="en-US"/>
        </a:p>
      </dgm:t>
    </dgm:pt>
    <dgm:pt modelId="{8C661651-684A-49BB-B669-609ED9B3F17F}" type="sibTrans" cxnId="{66B7AA6C-4B8D-450A-9116-4B328762EFDC}">
      <dgm:prSet/>
      <dgm:spPr/>
      <dgm:t>
        <a:bodyPr/>
        <a:lstStyle/>
        <a:p>
          <a:endParaRPr lang="en-US"/>
        </a:p>
      </dgm:t>
    </dgm:pt>
    <dgm:pt modelId="{7BB3D1F6-0425-4A22-9E5A-0AA136338BD4}">
      <dgm:prSet phldrT="[Text]"/>
      <dgm:spPr/>
      <dgm:t>
        <a:bodyPr/>
        <a:lstStyle/>
        <a:p>
          <a:r>
            <a:rPr lang="en-US" dirty="0"/>
            <a:t>Targeted Therapies:</a:t>
          </a:r>
        </a:p>
        <a:p>
          <a:r>
            <a:rPr lang="en-US" dirty="0"/>
            <a:t> Joint injection, trigger point injection, topical rubs, surgery in some cases</a:t>
          </a:r>
        </a:p>
      </dgm:t>
    </dgm:pt>
    <dgm:pt modelId="{D7BDA163-BCBE-44E5-9E5F-3F151308AC36}" type="parTrans" cxnId="{A4F9A9CF-A3D6-4645-B335-D7C3E986652C}">
      <dgm:prSet/>
      <dgm:spPr/>
      <dgm:t>
        <a:bodyPr/>
        <a:lstStyle/>
        <a:p>
          <a:endParaRPr lang="en-US"/>
        </a:p>
      </dgm:t>
    </dgm:pt>
    <dgm:pt modelId="{66A9CA42-3455-4834-B4D1-E6F03F9A5F28}" type="sibTrans" cxnId="{A4F9A9CF-A3D6-4645-B335-D7C3E986652C}">
      <dgm:prSet/>
      <dgm:spPr/>
      <dgm:t>
        <a:bodyPr/>
        <a:lstStyle/>
        <a:p>
          <a:endParaRPr lang="en-US"/>
        </a:p>
      </dgm:t>
    </dgm:pt>
    <dgm:pt modelId="{6551FE11-AEE1-4897-8F1C-011EF4017EC2}">
      <dgm:prSet phldrT="[Text]"/>
      <dgm:spPr/>
      <dgm:t>
        <a:bodyPr/>
        <a:lstStyle/>
        <a:p>
          <a:r>
            <a:rPr lang="en-US" b="1" dirty="0"/>
            <a:t>Nociceptive  Pain</a:t>
          </a:r>
          <a:r>
            <a:rPr lang="en-US" dirty="0"/>
            <a:t>: Tylenol , or NSAIDS in selected cases</a:t>
          </a:r>
        </a:p>
        <a:p>
          <a:r>
            <a:rPr lang="en-US" b="1" dirty="0"/>
            <a:t>Neuropathic Pain</a:t>
          </a:r>
          <a:r>
            <a:rPr lang="en-US" dirty="0"/>
            <a:t>: Antidepressants ( Duloxetine, or Venlafaxine </a:t>
          </a:r>
          <a:r>
            <a:rPr lang="en-US" dirty="0">
              <a:latin typeface="Calibri" panose="020F0502020204030204" pitchFamily="34" charset="0"/>
            </a:rPr>
            <a:t>˃ TCA) </a:t>
          </a:r>
        </a:p>
        <a:p>
          <a:r>
            <a:rPr lang="en-US" dirty="0">
              <a:latin typeface="Calibri" panose="020F0502020204030204" pitchFamily="34" charset="0"/>
            </a:rPr>
            <a:t>or Anti convulsants ( gabapentin or pregabalin)</a:t>
          </a:r>
          <a:endParaRPr lang="en-US" dirty="0"/>
        </a:p>
      </dgm:t>
    </dgm:pt>
    <dgm:pt modelId="{49284C3E-5F91-4FBC-A596-E8E69EFE567D}" type="parTrans" cxnId="{9B1C7C44-BDBD-461B-91E3-239BE5B19899}">
      <dgm:prSet/>
      <dgm:spPr/>
      <dgm:t>
        <a:bodyPr/>
        <a:lstStyle/>
        <a:p>
          <a:endParaRPr lang="en-US"/>
        </a:p>
      </dgm:t>
    </dgm:pt>
    <dgm:pt modelId="{FAE2455B-03BE-4EF5-AAC3-992E190A8E41}" type="sibTrans" cxnId="{9B1C7C44-BDBD-461B-91E3-239BE5B19899}">
      <dgm:prSet/>
      <dgm:spPr/>
      <dgm:t>
        <a:bodyPr/>
        <a:lstStyle/>
        <a:p>
          <a:endParaRPr lang="en-US"/>
        </a:p>
      </dgm:t>
    </dgm:pt>
    <dgm:pt modelId="{3C24BA9B-91AE-49F2-9B4D-6B976626F898}">
      <dgm:prSet phldrT="[Text]"/>
      <dgm:spPr/>
      <dgm:t>
        <a:bodyPr/>
        <a:lstStyle/>
        <a:p>
          <a:r>
            <a:rPr lang="en-US" dirty="0">
              <a:latin typeface="Calibri" panose="020F0502020204030204" pitchFamily="34" charset="0"/>
            </a:rPr>
            <a:t>Opioids:  </a:t>
          </a:r>
        </a:p>
        <a:p>
          <a:r>
            <a:rPr lang="en-US" dirty="0">
              <a:latin typeface="Calibri" panose="020F0502020204030204" pitchFamily="34" charset="0"/>
            </a:rPr>
            <a:t>Favored Choices: </a:t>
          </a:r>
          <a:r>
            <a:rPr lang="en-US" dirty="0"/>
            <a:t>Hydromorphone, Morphine, Oxycodone, Fentanyl, Buprenorphine</a:t>
          </a:r>
        </a:p>
        <a:p>
          <a:r>
            <a:rPr lang="en-US" dirty="0"/>
            <a:t>Avoided: Meperidine, Codeine, Methadone </a:t>
          </a:r>
        </a:p>
      </dgm:t>
    </dgm:pt>
    <dgm:pt modelId="{AAA1C6F1-E264-4DF0-9BAE-AC2355E8F692}" type="parTrans" cxnId="{F7BBE284-07D3-4CA8-8788-08241A071694}">
      <dgm:prSet/>
      <dgm:spPr/>
      <dgm:t>
        <a:bodyPr/>
        <a:lstStyle/>
        <a:p>
          <a:endParaRPr lang="en-US"/>
        </a:p>
      </dgm:t>
    </dgm:pt>
    <dgm:pt modelId="{31E1B9C1-B563-4D33-B086-2884B8133645}" type="sibTrans" cxnId="{F7BBE284-07D3-4CA8-8788-08241A071694}">
      <dgm:prSet/>
      <dgm:spPr/>
      <dgm:t>
        <a:bodyPr/>
        <a:lstStyle/>
        <a:p>
          <a:endParaRPr lang="en-US"/>
        </a:p>
      </dgm:t>
    </dgm:pt>
    <dgm:pt modelId="{ABC9FFBB-5625-4A58-9C74-01DCDA848906}" type="pres">
      <dgm:prSet presAssocID="{C243DD20-919F-41D5-97CB-2C0F82F64A05}" presName="Name0" presStyleCnt="0">
        <dgm:presLayoutVars>
          <dgm:dir/>
          <dgm:animLvl val="lvl"/>
          <dgm:resizeHandles val="exact"/>
        </dgm:presLayoutVars>
      </dgm:prSet>
      <dgm:spPr/>
    </dgm:pt>
    <dgm:pt modelId="{7F7D8285-0814-4960-97C6-C514AA80EDAB}" type="pres">
      <dgm:prSet presAssocID="{1F53E792-E932-492F-B03A-DBEB93083A8B}" presName="Name8" presStyleCnt="0"/>
      <dgm:spPr/>
    </dgm:pt>
    <dgm:pt modelId="{0B80DEBB-B97D-44CE-95E9-4EFA47DD7865}" type="pres">
      <dgm:prSet presAssocID="{1F53E792-E932-492F-B03A-DBEB93083A8B}" presName="level" presStyleLbl="node1" presStyleIdx="0" presStyleCnt="5">
        <dgm:presLayoutVars>
          <dgm:chMax val="1"/>
          <dgm:bulletEnabled val="1"/>
        </dgm:presLayoutVars>
      </dgm:prSet>
      <dgm:spPr/>
      <dgm:t>
        <a:bodyPr/>
        <a:lstStyle/>
        <a:p>
          <a:endParaRPr lang="en-CA"/>
        </a:p>
      </dgm:t>
    </dgm:pt>
    <dgm:pt modelId="{56609E11-059A-41C4-8259-E4193C3B9D7C}" type="pres">
      <dgm:prSet presAssocID="{1F53E792-E932-492F-B03A-DBEB93083A8B}" presName="levelTx" presStyleLbl="revTx" presStyleIdx="0" presStyleCnt="0">
        <dgm:presLayoutVars>
          <dgm:chMax val="1"/>
          <dgm:bulletEnabled val="1"/>
        </dgm:presLayoutVars>
      </dgm:prSet>
      <dgm:spPr/>
      <dgm:t>
        <a:bodyPr/>
        <a:lstStyle/>
        <a:p>
          <a:endParaRPr lang="en-CA"/>
        </a:p>
      </dgm:t>
    </dgm:pt>
    <dgm:pt modelId="{A0EB5669-3770-4E1A-BA6E-2267ED6CAB79}" type="pres">
      <dgm:prSet presAssocID="{C69D7815-1C22-4AEC-B97D-6F63EA5C80DF}" presName="Name8" presStyleCnt="0"/>
      <dgm:spPr/>
    </dgm:pt>
    <dgm:pt modelId="{670FFA7E-CC9B-4A16-9D48-C3F7FE3007E7}" type="pres">
      <dgm:prSet presAssocID="{C69D7815-1C22-4AEC-B97D-6F63EA5C80DF}" presName="level" presStyleLbl="node1" presStyleIdx="1" presStyleCnt="5">
        <dgm:presLayoutVars>
          <dgm:chMax val="1"/>
          <dgm:bulletEnabled val="1"/>
        </dgm:presLayoutVars>
      </dgm:prSet>
      <dgm:spPr/>
      <dgm:t>
        <a:bodyPr/>
        <a:lstStyle/>
        <a:p>
          <a:endParaRPr lang="en-CA"/>
        </a:p>
      </dgm:t>
    </dgm:pt>
    <dgm:pt modelId="{44B3243C-5C50-40A9-99DD-67C7A2056C07}" type="pres">
      <dgm:prSet presAssocID="{C69D7815-1C22-4AEC-B97D-6F63EA5C80DF}" presName="levelTx" presStyleLbl="revTx" presStyleIdx="0" presStyleCnt="0">
        <dgm:presLayoutVars>
          <dgm:chMax val="1"/>
          <dgm:bulletEnabled val="1"/>
        </dgm:presLayoutVars>
      </dgm:prSet>
      <dgm:spPr/>
      <dgm:t>
        <a:bodyPr/>
        <a:lstStyle/>
        <a:p>
          <a:endParaRPr lang="en-CA"/>
        </a:p>
      </dgm:t>
    </dgm:pt>
    <dgm:pt modelId="{27693ED8-980B-43B3-A734-0952F09C8719}" type="pres">
      <dgm:prSet presAssocID="{7BB3D1F6-0425-4A22-9E5A-0AA136338BD4}" presName="Name8" presStyleCnt="0"/>
      <dgm:spPr/>
    </dgm:pt>
    <dgm:pt modelId="{7B392AD2-A010-46CF-8F70-CE87923F3A06}" type="pres">
      <dgm:prSet presAssocID="{7BB3D1F6-0425-4A22-9E5A-0AA136338BD4}" presName="level" presStyleLbl="node1" presStyleIdx="2" presStyleCnt="5">
        <dgm:presLayoutVars>
          <dgm:chMax val="1"/>
          <dgm:bulletEnabled val="1"/>
        </dgm:presLayoutVars>
      </dgm:prSet>
      <dgm:spPr/>
      <dgm:t>
        <a:bodyPr/>
        <a:lstStyle/>
        <a:p>
          <a:endParaRPr lang="en-CA"/>
        </a:p>
      </dgm:t>
    </dgm:pt>
    <dgm:pt modelId="{05A1A8A1-C647-40B1-8FB3-3732A4D085F1}" type="pres">
      <dgm:prSet presAssocID="{7BB3D1F6-0425-4A22-9E5A-0AA136338BD4}" presName="levelTx" presStyleLbl="revTx" presStyleIdx="0" presStyleCnt="0">
        <dgm:presLayoutVars>
          <dgm:chMax val="1"/>
          <dgm:bulletEnabled val="1"/>
        </dgm:presLayoutVars>
      </dgm:prSet>
      <dgm:spPr/>
      <dgm:t>
        <a:bodyPr/>
        <a:lstStyle/>
        <a:p>
          <a:endParaRPr lang="en-CA"/>
        </a:p>
      </dgm:t>
    </dgm:pt>
    <dgm:pt modelId="{3E5C7C30-8002-46A9-93C0-A51C9A1DF82F}" type="pres">
      <dgm:prSet presAssocID="{6551FE11-AEE1-4897-8F1C-011EF4017EC2}" presName="Name8" presStyleCnt="0"/>
      <dgm:spPr/>
    </dgm:pt>
    <dgm:pt modelId="{F0C78496-C816-4DC1-9D0C-F6AEE9FC4E9B}" type="pres">
      <dgm:prSet presAssocID="{6551FE11-AEE1-4897-8F1C-011EF4017EC2}" presName="level" presStyleLbl="node1" presStyleIdx="3" presStyleCnt="5">
        <dgm:presLayoutVars>
          <dgm:chMax val="1"/>
          <dgm:bulletEnabled val="1"/>
        </dgm:presLayoutVars>
      </dgm:prSet>
      <dgm:spPr/>
      <dgm:t>
        <a:bodyPr/>
        <a:lstStyle/>
        <a:p>
          <a:endParaRPr lang="en-CA"/>
        </a:p>
      </dgm:t>
    </dgm:pt>
    <dgm:pt modelId="{C7644FD2-6EB6-404B-A58C-A734794CAA2F}" type="pres">
      <dgm:prSet presAssocID="{6551FE11-AEE1-4897-8F1C-011EF4017EC2}" presName="levelTx" presStyleLbl="revTx" presStyleIdx="0" presStyleCnt="0">
        <dgm:presLayoutVars>
          <dgm:chMax val="1"/>
          <dgm:bulletEnabled val="1"/>
        </dgm:presLayoutVars>
      </dgm:prSet>
      <dgm:spPr/>
      <dgm:t>
        <a:bodyPr/>
        <a:lstStyle/>
        <a:p>
          <a:endParaRPr lang="en-CA"/>
        </a:p>
      </dgm:t>
    </dgm:pt>
    <dgm:pt modelId="{5C7C68C6-1F97-4A1C-ABFB-6C7B06250873}" type="pres">
      <dgm:prSet presAssocID="{3C24BA9B-91AE-49F2-9B4D-6B976626F898}" presName="Name8" presStyleCnt="0"/>
      <dgm:spPr/>
    </dgm:pt>
    <dgm:pt modelId="{EECC809A-B48B-4D87-9E00-6507767FA027}" type="pres">
      <dgm:prSet presAssocID="{3C24BA9B-91AE-49F2-9B4D-6B976626F898}" presName="level" presStyleLbl="node1" presStyleIdx="4" presStyleCnt="5">
        <dgm:presLayoutVars>
          <dgm:chMax val="1"/>
          <dgm:bulletEnabled val="1"/>
        </dgm:presLayoutVars>
      </dgm:prSet>
      <dgm:spPr/>
      <dgm:t>
        <a:bodyPr/>
        <a:lstStyle/>
        <a:p>
          <a:endParaRPr lang="en-CA"/>
        </a:p>
      </dgm:t>
    </dgm:pt>
    <dgm:pt modelId="{534581A7-6E2D-4793-918C-32687D3A6F29}" type="pres">
      <dgm:prSet presAssocID="{3C24BA9B-91AE-49F2-9B4D-6B976626F898}" presName="levelTx" presStyleLbl="revTx" presStyleIdx="0" presStyleCnt="0">
        <dgm:presLayoutVars>
          <dgm:chMax val="1"/>
          <dgm:bulletEnabled val="1"/>
        </dgm:presLayoutVars>
      </dgm:prSet>
      <dgm:spPr/>
      <dgm:t>
        <a:bodyPr/>
        <a:lstStyle/>
        <a:p>
          <a:endParaRPr lang="en-CA"/>
        </a:p>
      </dgm:t>
    </dgm:pt>
  </dgm:ptLst>
  <dgm:cxnLst>
    <dgm:cxn modelId="{F7BBE284-07D3-4CA8-8788-08241A071694}" srcId="{C243DD20-919F-41D5-97CB-2C0F82F64A05}" destId="{3C24BA9B-91AE-49F2-9B4D-6B976626F898}" srcOrd="4" destOrd="0" parTransId="{AAA1C6F1-E264-4DF0-9BAE-AC2355E8F692}" sibTransId="{31E1B9C1-B563-4D33-B086-2884B8133645}"/>
    <dgm:cxn modelId="{DF2D675B-72DC-4D47-A83C-F9D6AFEE4EA1}" type="presOf" srcId="{6551FE11-AEE1-4897-8F1C-011EF4017EC2}" destId="{F0C78496-C816-4DC1-9D0C-F6AEE9FC4E9B}" srcOrd="0" destOrd="0" presId="urn:microsoft.com/office/officeart/2005/8/layout/pyramid1"/>
    <dgm:cxn modelId="{2BC02DE8-9E36-4CA9-ACA7-32693F415918}" type="presOf" srcId="{1F53E792-E932-492F-B03A-DBEB93083A8B}" destId="{0B80DEBB-B97D-44CE-95E9-4EFA47DD7865}" srcOrd="0" destOrd="0" presId="urn:microsoft.com/office/officeart/2005/8/layout/pyramid1"/>
    <dgm:cxn modelId="{6B75D70F-D0DA-4574-8F59-07576B4562D6}" srcId="{C243DD20-919F-41D5-97CB-2C0F82F64A05}" destId="{1F53E792-E932-492F-B03A-DBEB93083A8B}" srcOrd="0" destOrd="0" parTransId="{0140CA26-6AE7-41D2-A5CA-42235567F934}" sibTransId="{095F82B0-39E1-41E2-8510-4661A4ECB063}"/>
    <dgm:cxn modelId="{0368AF93-2543-43C9-9997-36FE990DD694}" type="presOf" srcId="{6551FE11-AEE1-4897-8F1C-011EF4017EC2}" destId="{C7644FD2-6EB6-404B-A58C-A734794CAA2F}" srcOrd="1" destOrd="0" presId="urn:microsoft.com/office/officeart/2005/8/layout/pyramid1"/>
    <dgm:cxn modelId="{27D2F81F-0182-4EBC-93F4-3B29BB0DFC64}" type="presOf" srcId="{1F53E792-E932-492F-B03A-DBEB93083A8B}" destId="{56609E11-059A-41C4-8259-E4193C3B9D7C}" srcOrd="1" destOrd="0" presId="urn:microsoft.com/office/officeart/2005/8/layout/pyramid1"/>
    <dgm:cxn modelId="{43CE2368-8ACE-4F8A-BA6B-66E6342F6A5F}" type="presOf" srcId="{7BB3D1F6-0425-4A22-9E5A-0AA136338BD4}" destId="{05A1A8A1-C647-40B1-8FB3-3732A4D085F1}" srcOrd="1" destOrd="0" presId="urn:microsoft.com/office/officeart/2005/8/layout/pyramid1"/>
    <dgm:cxn modelId="{D4C16F88-A989-43C1-9DA1-28A7FDAABE5C}" type="presOf" srcId="{3C24BA9B-91AE-49F2-9B4D-6B976626F898}" destId="{EECC809A-B48B-4D87-9E00-6507767FA027}" srcOrd="0" destOrd="0" presId="urn:microsoft.com/office/officeart/2005/8/layout/pyramid1"/>
    <dgm:cxn modelId="{81E8078D-D437-4E73-AE7E-3CA5F3FCBC2E}" type="presOf" srcId="{C69D7815-1C22-4AEC-B97D-6F63EA5C80DF}" destId="{44B3243C-5C50-40A9-99DD-67C7A2056C07}" srcOrd="1" destOrd="0" presId="urn:microsoft.com/office/officeart/2005/8/layout/pyramid1"/>
    <dgm:cxn modelId="{93EA6C5D-0954-4669-B9BD-8BF753CB78E2}" type="presOf" srcId="{3C24BA9B-91AE-49F2-9B4D-6B976626F898}" destId="{534581A7-6E2D-4793-918C-32687D3A6F29}" srcOrd="1" destOrd="0" presId="urn:microsoft.com/office/officeart/2005/8/layout/pyramid1"/>
    <dgm:cxn modelId="{9B1C7C44-BDBD-461B-91E3-239BE5B19899}" srcId="{C243DD20-919F-41D5-97CB-2C0F82F64A05}" destId="{6551FE11-AEE1-4897-8F1C-011EF4017EC2}" srcOrd="3" destOrd="0" parTransId="{49284C3E-5F91-4FBC-A596-E8E69EFE567D}" sibTransId="{FAE2455B-03BE-4EF5-AAC3-992E190A8E41}"/>
    <dgm:cxn modelId="{A4F9A9CF-A3D6-4645-B335-D7C3E986652C}" srcId="{C243DD20-919F-41D5-97CB-2C0F82F64A05}" destId="{7BB3D1F6-0425-4A22-9E5A-0AA136338BD4}" srcOrd="2" destOrd="0" parTransId="{D7BDA163-BCBE-44E5-9E5F-3F151308AC36}" sibTransId="{66A9CA42-3455-4834-B4D1-E6F03F9A5F28}"/>
    <dgm:cxn modelId="{66B7AA6C-4B8D-450A-9116-4B328762EFDC}" srcId="{C243DD20-919F-41D5-97CB-2C0F82F64A05}" destId="{C69D7815-1C22-4AEC-B97D-6F63EA5C80DF}" srcOrd="1" destOrd="0" parTransId="{42316A4C-F82E-4007-8B2E-71FC4C5AB328}" sibTransId="{8C661651-684A-49BB-B669-609ED9B3F17F}"/>
    <dgm:cxn modelId="{258C849F-3D19-4514-B7DF-C01D81A943F6}" type="presOf" srcId="{7BB3D1F6-0425-4A22-9E5A-0AA136338BD4}" destId="{7B392AD2-A010-46CF-8F70-CE87923F3A06}" srcOrd="0" destOrd="0" presId="urn:microsoft.com/office/officeart/2005/8/layout/pyramid1"/>
    <dgm:cxn modelId="{5B586204-EC4D-4554-9A48-2AB4A9B954AA}" type="presOf" srcId="{C69D7815-1C22-4AEC-B97D-6F63EA5C80DF}" destId="{670FFA7E-CC9B-4A16-9D48-C3F7FE3007E7}" srcOrd="0" destOrd="0" presId="urn:microsoft.com/office/officeart/2005/8/layout/pyramid1"/>
    <dgm:cxn modelId="{63E9B789-831F-4C6A-80EB-E0BF4F403639}" type="presOf" srcId="{C243DD20-919F-41D5-97CB-2C0F82F64A05}" destId="{ABC9FFBB-5625-4A58-9C74-01DCDA848906}" srcOrd="0" destOrd="0" presId="urn:microsoft.com/office/officeart/2005/8/layout/pyramid1"/>
    <dgm:cxn modelId="{0B6A32A3-6A26-4DF8-B505-C4E224BFB58F}" type="presParOf" srcId="{ABC9FFBB-5625-4A58-9C74-01DCDA848906}" destId="{7F7D8285-0814-4960-97C6-C514AA80EDAB}" srcOrd="0" destOrd="0" presId="urn:microsoft.com/office/officeart/2005/8/layout/pyramid1"/>
    <dgm:cxn modelId="{EA784315-D909-4E4A-B8C3-AD5C54F5F6F9}" type="presParOf" srcId="{7F7D8285-0814-4960-97C6-C514AA80EDAB}" destId="{0B80DEBB-B97D-44CE-95E9-4EFA47DD7865}" srcOrd="0" destOrd="0" presId="urn:microsoft.com/office/officeart/2005/8/layout/pyramid1"/>
    <dgm:cxn modelId="{1B045E47-5B57-4E0A-9A68-02578DC60D64}" type="presParOf" srcId="{7F7D8285-0814-4960-97C6-C514AA80EDAB}" destId="{56609E11-059A-41C4-8259-E4193C3B9D7C}" srcOrd="1" destOrd="0" presId="urn:microsoft.com/office/officeart/2005/8/layout/pyramid1"/>
    <dgm:cxn modelId="{6669ED9C-AD9C-49E9-9A25-CE261879D816}" type="presParOf" srcId="{ABC9FFBB-5625-4A58-9C74-01DCDA848906}" destId="{A0EB5669-3770-4E1A-BA6E-2267ED6CAB79}" srcOrd="1" destOrd="0" presId="urn:microsoft.com/office/officeart/2005/8/layout/pyramid1"/>
    <dgm:cxn modelId="{B4800C19-1490-4A86-BCCB-B198BD4F7262}" type="presParOf" srcId="{A0EB5669-3770-4E1A-BA6E-2267ED6CAB79}" destId="{670FFA7E-CC9B-4A16-9D48-C3F7FE3007E7}" srcOrd="0" destOrd="0" presId="urn:microsoft.com/office/officeart/2005/8/layout/pyramid1"/>
    <dgm:cxn modelId="{B905B500-03DF-4BDF-A5D3-8CC3BE69F7E6}" type="presParOf" srcId="{A0EB5669-3770-4E1A-BA6E-2267ED6CAB79}" destId="{44B3243C-5C50-40A9-99DD-67C7A2056C07}" srcOrd="1" destOrd="0" presId="urn:microsoft.com/office/officeart/2005/8/layout/pyramid1"/>
    <dgm:cxn modelId="{9269A687-712A-4061-8B6C-CA34EBA7C1CF}" type="presParOf" srcId="{ABC9FFBB-5625-4A58-9C74-01DCDA848906}" destId="{27693ED8-980B-43B3-A734-0952F09C8719}" srcOrd="2" destOrd="0" presId="urn:microsoft.com/office/officeart/2005/8/layout/pyramid1"/>
    <dgm:cxn modelId="{B4409BCA-DEC3-45A8-AD3D-FE8AB253BBD6}" type="presParOf" srcId="{27693ED8-980B-43B3-A734-0952F09C8719}" destId="{7B392AD2-A010-46CF-8F70-CE87923F3A06}" srcOrd="0" destOrd="0" presId="urn:microsoft.com/office/officeart/2005/8/layout/pyramid1"/>
    <dgm:cxn modelId="{F1F3486E-330E-4CA9-AF42-E917E781A26A}" type="presParOf" srcId="{27693ED8-980B-43B3-A734-0952F09C8719}" destId="{05A1A8A1-C647-40B1-8FB3-3732A4D085F1}" srcOrd="1" destOrd="0" presId="urn:microsoft.com/office/officeart/2005/8/layout/pyramid1"/>
    <dgm:cxn modelId="{0C2DD167-2282-44A7-9724-4F1BACA01EC6}" type="presParOf" srcId="{ABC9FFBB-5625-4A58-9C74-01DCDA848906}" destId="{3E5C7C30-8002-46A9-93C0-A51C9A1DF82F}" srcOrd="3" destOrd="0" presId="urn:microsoft.com/office/officeart/2005/8/layout/pyramid1"/>
    <dgm:cxn modelId="{11522F44-3F2F-4D88-8FCC-92A78B54BAFF}" type="presParOf" srcId="{3E5C7C30-8002-46A9-93C0-A51C9A1DF82F}" destId="{F0C78496-C816-4DC1-9D0C-F6AEE9FC4E9B}" srcOrd="0" destOrd="0" presId="urn:microsoft.com/office/officeart/2005/8/layout/pyramid1"/>
    <dgm:cxn modelId="{C3DB3024-5207-4DCC-A8B8-84CE0FC8F385}" type="presParOf" srcId="{3E5C7C30-8002-46A9-93C0-A51C9A1DF82F}" destId="{C7644FD2-6EB6-404B-A58C-A734794CAA2F}" srcOrd="1" destOrd="0" presId="urn:microsoft.com/office/officeart/2005/8/layout/pyramid1"/>
    <dgm:cxn modelId="{FE82F9FD-94FD-472A-A9B9-F520D604C551}" type="presParOf" srcId="{ABC9FFBB-5625-4A58-9C74-01DCDA848906}" destId="{5C7C68C6-1F97-4A1C-ABFB-6C7B06250873}" srcOrd="4" destOrd="0" presId="urn:microsoft.com/office/officeart/2005/8/layout/pyramid1"/>
    <dgm:cxn modelId="{FE8247E6-E1AD-45FE-82B4-C922FBD9AD92}" type="presParOf" srcId="{5C7C68C6-1F97-4A1C-ABFB-6C7B06250873}" destId="{EECC809A-B48B-4D87-9E00-6507767FA027}" srcOrd="0" destOrd="0" presId="urn:microsoft.com/office/officeart/2005/8/layout/pyramid1"/>
    <dgm:cxn modelId="{EFB7328F-9AC2-426C-9694-46EFA4ED3C05}" type="presParOf" srcId="{5C7C68C6-1F97-4A1C-ABFB-6C7B06250873}" destId="{534581A7-6E2D-4793-918C-32687D3A6F29}"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07-11T14:25:58.748"/>
    </inkml:context>
    <inkml:brush xml:id="br0">
      <inkml:brushProperty name="width" value="0.06667" units="cm"/>
      <inkml:brushProperty name="height" value="0.06667" units="cm"/>
      <inkml:brushProperty name="color" value="#ED1C24"/>
      <inkml:brushProperty name="ignorePressure" value="1"/>
    </inkml:brush>
  </inkml:definitions>
  <inkml:traceGroup>
    <inkml:annotationXML>
      <emma:emma xmlns:emma="http://www.w3.org/2003/04/emma" version="1.0">
        <emma:interpretation id="{3E7F62DB-A152-490C-9E97-9BA230337662}" emma:medium="tactile" emma:mode="ink">
          <msink:context xmlns:msink="http://schemas.microsoft.com/ink/2010/main" type="writingRegion" rotatedBoundingBox="24324,7228 30908,7507 30775,10646 24191,10368"/>
        </emma:interpretation>
      </emma:emma>
    </inkml:annotationXML>
    <inkml:traceGroup>
      <inkml:annotationXML>
        <emma:emma xmlns:emma="http://www.w3.org/2003/04/emma" version="1.0">
          <emma:interpretation id="{A4A537D0-66CE-427E-BF55-E135496C73CE}" emma:medium="tactile" emma:mode="ink">
            <msink:context xmlns:msink="http://schemas.microsoft.com/ink/2010/main" type="paragraph" rotatedBoundingBox="24324,7228 30908,7507 30873,8343 24289,8065" alignmentLevel="1"/>
          </emma:interpretation>
        </emma:emma>
      </inkml:annotationXML>
      <inkml:traceGroup>
        <inkml:annotationXML>
          <emma:emma xmlns:emma="http://www.w3.org/2003/04/emma" version="1.0">
            <emma:interpretation id="{7B26538C-3470-4133-B9D5-E49BB50F1114}" emma:medium="tactile" emma:mode="ink">
              <msink:context xmlns:msink="http://schemas.microsoft.com/ink/2010/main" type="line" rotatedBoundingBox="24324,7228 30908,7507 30873,8343 24289,8065"/>
            </emma:interpretation>
          </emma:emma>
        </inkml:annotationXML>
        <inkml:traceGroup>
          <inkml:annotationXML>
            <emma:emma xmlns:emma="http://www.w3.org/2003/04/emma" version="1.0">
              <emma:interpretation id="{7B2B8486-4A98-4192-81B7-9B55272608A7}" emma:medium="tactile" emma:mode="ink">
                <msink:context xmlns:msink="http://schemas.microsoft.com/ink/2010/main" type="inkWord" rotatedBoundingBox="24316,7424 24825,7446 24808,7860 24298,7839"/>
              </emma:interpretation>
              <emma:one-of disjunction-type="recognition" id="oneOf0">
                <emma:interpretation id="interp0" emma:lang="en-CA" emma:confidence="1">
                  <emma:literal>x</emma:literal>
                </emma:interpretation>
                <emma:interpretation id="interp1" emma:lang="en-CA" emma:confidence="0">
                  <emma:literal>X</emma:literal>
                </emma:interpretation>
                <emma:interpretation id="interp2" emma:lang="en-CA" emma:confidence="0">
                  <emma:literal>+</emma:literal>
                </emma:interpretation>
                <emma:interpretation id="interp3" emma:lang="en-CA" emma:confidence="0">
                  <emma:literal>xd</emma:literal>
                </emma:interpretation>
                <emma:interpretation id="interp4" emma:lang="en-CA" emma:confidence="0">
                  <emma:literal>xD</emma:literal>
                </emma:interpretation>
              </emma:one-of>
            </emma:emma>
          </inkml:annotationXML>
          <inkml:trace contextRef="#ctx0" brushRef="#br0">12538 4456,'0'2,"-3"1,-2 2,-1 3,-2 1,-1 2,-3 3,0 2,-2 2,0 1,0 1,3-1,-1-1,1-4,2 1,-1-4,0 0,2 2,0 1,0 0,3 0,1 0,-1-3,1 0,2-1,-1-1</inkml:trace>
          <inkml:trace contextRef="#ctx0" brushRef="#br0" timeOffset="2220">12226 4507,'2'0,"3"2,5 2,2 1,2 0,1 0,-2 0,2 0,-2 2,1 2,2 1,1-2,1 1,-2 0,0 0,-3 0,1-3,1 1,2-1,1 2,1 2,1 0,0 0,-1 2,-2-1,-3-1,0-1,-1-2,-1-2,-2-2</inkml:trace>
        </inkml:traceGroup>
        <inkml:traceGroup>
          <inkml:annotationXML>
            <emma:emma xmlns:emma="http://www.w3.org/2003/04/emma" version="1.0">
              <emma:interpretation id="{38A2FF5E-4EFD-4422-ABCF-4534E67E4CCE}" emma:medium="tactile" emma:mode="ink">
                <msink:context xmlns:msink="http://schemas.microsoft.com/ink/2010/main" type="inkWord" rotatedBoundingBox="26316,7312 26768,7331 26749,7778 26297,7759"/>
              </emma:interpretation>
              <emma:one-of disjunction-type="recognition" id="oneOf1">
                <emma:interpretation id="interp5" emma:lang="en-CA" emma:confidence="0">
                  <emma:literal>x</emma:literal>
                </emma:interpretation>
                <emma:interpretation id="interp6" emma:lang="en-CA" emma:confidence="0">
                  <emma:literal>X</emma:literal>
                </emma:interpretation>
                <emma:interpretation id="interp7" emma:lang="en-CA" emma:confidence="0">
                  <emma:literal>+</emma:literal>
                </emma:interpretation>
                <emma:interpretation id="interp8" emma:lang="en-CA" emma:confidence="0">
                  <emma:literal>×</emma:literal>
                </emma:interpretation>
                <emma:interpretation id="interp9" emma:lang="en-CA" emma:confidence="0">
                  <emma:literal>t</emma:literal>
                </emma:interpretation>
              </emma:one-of>
            </emma:emma>
          </inkml:annotationXML>
          <inkml:trace contextRef="#ctx0" brushRef="#br0" timeOffset="10592">14344 4370,'-1'0,"-4"2,-3 6,-2 2,-1 3,-1 2,1 0,3-2,1 1,-1 0,-1-1,-1-1,-1-2,1 1,1 0,1 0,3 0,-1-2,-3-1,1 1,-2 1,-1-2,1-1,-3 2,4 0,0-1,-1 0,1 1,1-1,2-1,-1-1,0 1,1-2,0 2,0-3,0 2,1-1,-4 2,2-2</inkml:trace>
          <inkml:trace contextRef="#ctx0" brushRef="#br0" timeOffset="12241">13951 4438,'1'0,"6"0,6 3,4 1,4 4,2 5,6-1,0 2,-3-2,-3-1,-5-1,-2 0,0-1,-1 1,-3 1,-1-1,-2 2,-2-3,1-3,-1 1,1 0,0-1,0 1,0-2,-2 1,2 2,-3 1,0-2</inkml:trace>
        </inkml:traceGroup>
        <inkml:traceGroup>
          <inkml:annotationXML>
            <emma:emma xmlns:emma="http://www.w3.org/2003/04/emma" version="1.0">
              <emma:interpretation id="{F7567316-39F0-4B99-9C77-2CC8D363F571}" emma:medium="tactile" emma:mode="ink">
                <msink:context xmlns:msink="http://schemas.microsoft.com/ink/2010/main" type="inkWord" rotatedBoundingBox="28807,7489 30905,7577 30873,8343 28775,8255"/>
              </emma:interpretation>
              <emma:one-of disjunction-type="recognition" id="oneOf2">
                <emma:interpretation id="interp10" emma:lang="en-CA" emma:confidence="0">
                  <emma:literal>X X</emma:literal>
                </emma:interpretation>
                <emma:interpretation id="interp11" emma:lang="en-CA" emma:confidence="1">
                  <emma:literal>x x</emma:literal>
                </emma:interpretation>
                <emma:interpretation id="interp12" emma:lang="en-CA" emma:confidence="0">
                  <emma:literal>XX</emma:literal>
                </emma:interpretation>
                <emma:interpretation id="interp13" emma:lang="en-CA" emma:confidence="0">
                  <emma:literal>X</emma:literal>
                </emma:interpretation>
                <emma:interpretation id="interp14" emma:lang="en-CA" emma:confidence="0">
                  <emma:literal>X x</emma:literal>
                </emma:interpretation>
              </emma:one-of>
            </emma:emma>
          </inkml:annotationXML>
          <inkml:trace contextRef="#ctx0" brushRef="#br0" timeOffset="19368">17410 4575,'2'0,"3"0,5 0,2 2,4 3,3 2,5 2,3 2,3 4,6 0,-1 2,-2-2,-3 0,-1-2,-5 1,-1-3,-3 1,-2-3,-6-1,2-1,-2 0,0 0,1 0,-3-1,0 0,0-1,-3-2</inkml:trace>
          <inkml:trace contextRef="#ctx0" brushRef="#br0" timeOffset="17902">17853 4563,'-2'2,"-3"2,-2 3,-5 4,-2 4,-5 5,-1 2,-2-1,1 0,0-2,-1-1,0 0,-1 0,-2 0,3-1,2-3,4-3,0 0,2-1,2 0,2 1,1-3,-1 1,1-1,-2 2,3-2</inkml:trace>
          <inkml:trace contextRef="#ctx0" brushRef="#br0" timeOffset="14141">16573 4723,'-2'0,"-3"2,-5 2,-2 5,-4 3,-2 2,-1 3,1 2,-2-2,1 0,0 0,-1 5,-2-1,-2 1,2-1,3-4,0-5,3 0,0-1,2-1,-3 2,1 0,-2 2,1-1,-2-2,3-2,2-2,1 0,2-1,0-1,3 1,1-2</inkml:trace>
          <inkml:trace contextRef="#ctx0" brushRef="#br0" timeOffset="15254">16141 4688,'2'0,"3"0,4 4,6 3,6 3,4 2,1 3,0-1,0 2,0 0,1 0,-3-3,-1 1,-3-4,-4-1,-3-2,-2 0,0-2,-2-1</inkml:trace>
        </inkml:traceGroup>
      </inkml:traceGroup>
    </inkml:traceGroup>
    <inkml:traceGroup>
      <inkml:annotationXML>
        <emma:emma xmlns:emma="http://www.w3.org/2003/04/emma" version="1.0">
          <emma:interpretation id="{9589AE95-9982-46C6-A5B1-CFF67BF49CCD}" emma:medium="tactile" emma:mode="ink">
            <msink:context xmlns:msink="http://schemas.microsoft.com/ink/2010/main" type="paragraph" rotatedBoundingBox="24823,9886 26531,9886 26531,10415 24823,10415" alignmentLevel="2"/>
          </emma:interpretation>
        </emma:emma>
      </inkml:annotationXML>
      <inkml:traceGroup>
        <inkml:annotationXML>
          <emma:emma xmlns:emma="http://www.w3.org/2003/04/emma" version="1.0">
            <emma:interpretation id="{95FF14C9-E681-441B-A2B0-4A11D8F163D2}" emma:medium="tactile" emma:mode="ink">
              <msink:context xmlns:msink="http://schemas.microsoft.com/ink/2010/main" type="inkBullet" rotatedBoundingBox="24764,9928 26466,9714 26535,10260 24833,10475"/>
            </emma:interpretation>
            <emma:one-of disjunction-type="recognition" id="oneOf3">
              <emma:interpretation id="interp15" emma:lang="en-CA" emma:confidence="0">
                <emma:literal>↳</emma:literal>
              </emma:interpretation>
            </emma:one-of>
          </emma:emma>
        </inkml:annotationXML>
        <inkml:trace contextRef="#ctx0" brushRef="#br0" timeOffset="25262">13003 6529,'0'1,"-3"4,-3 4,-4 3,-3 2,2 3,-2 0,-3 0,-1 1,-1-1,0 0,1-5,1-1,1-1,2-3,0 2,1 0,-1 0,1 0,0 1,0-2,2 0,1-2,-1-1,-1-1,3-1,0 0,0 2,1-1,1 0</inkml:trace>
        <inkml:trace contextRef="#ctx0" brushRef="#br0" timeOffset="26438">12707 6426,'1'0,"4"4,5 3,5 4,6 5,-1 1,1 1,3 2,1 1,-1 1,0 1,-3 0,-1-1,0 0,-3-2,-4-2,-2-1,-3-2,0-4,-2-2,-1 0,2 0,2 0,2 1,-3 1,1-2,-1-1,-2 2,-3-3</inkml:trace>
        <inkml:trace contextRef="#ctx0" brushRef="#br0" timeOffset="23484">13531 6403,'4'0,"7"0,4 0,10 4,8 5,4 5,4 2,0 2,-3 1,-4-3,-2 1,0 1,2 0,0-2,-1 1,-2-1,-5-3,-1-1,-4-2,-5 0,-3-2,-2-3,-3 1,0-1,-2-2</inkml:trace>
        <inkml:trace contextRef="#ctx0" brushRef="#br0" timeOffset="22492">13938 6426,'-3'0,"-1"0,-4 0,-1 2,-3 3,-1 1,-3 3,-2 4,-2 0,-1 2,-3 0,2 1,0-1,2-3,0 1,1-3,1 0,3 2,0 0,-1 1,3-1,1-1,2-2,-1-2,1 0,2-1,-1-2,2-1</inkml:trace>
      </inkml:traceGroup>
    </inkml:traceGroup>
  </inkml:traceGroup>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07-11T19:21:10.619"/>
    </inkml:context>
    <inkml:brush xml:id="br0">
      <inkml:brushProperty name="width" value="0.06667" units="cm"/>
      <inkml:brushProperty name="height" value="0.06667" units="cm"/>
      <inkml:brushProperty name="color" value="#ED1C24"/>
      <inkml:brushProperty name="ignorePressure" value="1"/>
    </inkml:brush>
  </inkml:definitions>
  <inkml:traceGroup>
    <inkml:annotationXML>
      <emma:emma xmlns:emma="http://www.w3.org/2003/04/emma" version="1.0">
        <emma:interpretation id="{05942798-831B-4F17-B105-C3850BFA9E03}" emma:medium="tactile" emma:mode="ink">
          <msink:context xmlns:msink="http://schemas.microsoft.com/ink/2010/main" type="inkDrawing" rotatedBoundingBox="32301,16255 32867,17278 32026,17743 31460,16720" hotPoints="32720,17435 31934,17369 31684,16621 32470,16687" semanticType="enclosure" shapeName="Ellipse"/>
        </emma:interpretation>
      </emma:emma>
    </inkml:annotationXML>
    <inkml:trace contextRef="#ctx0" brushRef="#br0">16582 8865,'-2'0,"-4"0,-4 0,-3 0,-1 0,-2 0,-1 0,0 0,1 0,-1 0,1 0,-1 0,1 0,0 0,0 0,0 0,0 0,0 0,0 0,2 3,1 0,1 3,-1 2,-1 0,-1 0,0 0,-1 0,2 1,2-1,-1 1,0 1,1 2,4 2,-1-2,2 0,3 0,-2 0,0-1,2 0,0 2,3 1,-2 1,-4 1,0 0,-1-3,-1 0,3-1,1 2,0 0,-3 1,1 0,0 1,2 0,3 1,0-1,1 0,1 1,0-2,1 1,-1 0,-2 0,-2 0,1 0,1 1,0-2,1 2,0-1,1 0,0 0,0 0,0 1,0-2,0 1,0 1,1-2,-1 2,2-1,4-3,1 0,2-4,3-2,0 0,0 2,0-1,-2 1,0-2,-2 3,1-2,1 0,2-1,-1 2,1-1,-1 0,3 0,0-2,1 0,1 0,0 2,0 1,0 0,0-2,1-2,-1 1,1 0,-1-2,-4 1,2 0,-2-1,1-1,2-1,-1-1,2-1,0 0,-1 0,2 0,-1 0,1 0,-1 0,0 0,0 0,0 0,0 0,0 0,0 0,0 0,0 0,0 0,0 0,1 0,-2 0,1 0,4 0,2 0,4-3,2-4,4 1,-3 0,-4-2,-4-2,-4-2,-2-1,-2-2,1-1,1 3,-3 0,-3 0,-4 0,-2-2,-1 0,-2-1,0 0,-1 1,0-2,1 1,0 0,-1 0,-2-1,-3 2,-1-1,-2-1,-2 4,-2 0,1 1,1-1,-2-2,-1 0,2 1,0 0,3 2,0-1,-3 2,3 1,-1-2,-1-1,-2 0,-1 1,-1-1,2 1,1 2,2-1,-1-1,1-1,-2 0,0-2,2-1,-2 2,2 2,1 0,4-2,2 0,-1-1,0-1,-2 3,0 1,1-2,-2 4,2 0,0-2,-1-1,-2 2,0 0,1-1,-1 1,2 1,1-2,-2 0,2-2,-3 1,-1 4,0 0,-1 2,1-2,0 0,-2 0,1 0,2-3,1 2,-3 2,2 0,-2 2,-1 1,1 1</inkml:trace>
  </inkml:traceGroup>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07-12T19:00:24.910"/>
    </inkml:context>
    <inkml:brush xml:id="br0">
      <inkml:brushProperty name="width" value="0.06667" units="cm"/>
      <inkml:brushProperty name="height" value="0.06667" units="cm"/>
      <inkml:brushProperty name="color" value="#ED1C24"/>
      <inkml:brushProperty name="ignorePressure" value="1"/>
    </inkml:brush>
  </inkml:definitions>
  <inkml:traceGroup>
    <inkml:annotationXML>
      <emma:emma xmlns:emma="http://www.w3.org/2003/04/emma" version="1.0">
        <emma:interpretation id="{14D357F2-4317-4892-A9E2-0B9C77130FE1}" emma:medium="tactile" emma:mode="ink">
          <msink:context xmlns:msink="http://schemas.microsoft.com/ink/2010/main" type="writingRegion" rotatedBoundingBox="24780,8217 28416,8217 28416,9382 24780,9382"/>
        </emma:interpretation>
      </emma:emma>
    </inkml:annotationXML>
    <inkml:traceGroup>
      <inkml:annotationXML>
        <emma:emma xmlns:emma="http://www.w3.org/2003/04/emma" version="1.0">
          <emma:interpretation id="{034E5759-2C94-483F-B564-6E0A11CF41D4}" emma:medium="tactile" emma:mode="ink">
            <msink:context xmlns:msink="http://schemas.microsoft.com/ink/2010/main" type="paragraph" rotatedBoundingBox="24780,8217 28416,8217 28416,9382 24780,9382" alignmentLevel="1"/>
          </emma:interpretation>
        </emma:emma>
      </inkml:annotationXML>
      <inkml:traceGroup>
        <inkml:annotationXML>
          <emma:emma xmlns:emma="http://www.w3.org/2003/04/emma" version="1.0">
            <emma:interpretation id="{31B505F3-0322-4DBF-A9CE-62A34AA8FEBB}" emma:medium="tactile" emma:mode="ink">
              <msink:context xmlns:msink="http://schemas.microsoft.com/ink/2010/main" type="line" rotatedBoundingBox="24780,8217 28416,8217 28416,9382 24780,9382"/>
            </emma:interpretation>
          </emma:emma>
        </inkml:annotationXML>
        <inkml:traceGroup>
          <inkml:annotationXML>
            <emma:emma xmlns:emma="http://www.w3.org/2003/04/emma" version="1.0">
              <emma:interpretation id="{810FD577-8208-4A5D-AB30-C492FDBB9F3E}" emma:medium="tactile" emma:mode="ink">
                <msink:context xmlns:msink="http://schemas.microsoft.com/ink/2010/main" type="inkWord" rotatedBoundingBox="25748,8237 25790,9370 24793,9407 24751,8274"/>
              </emma:interpretation>
              <emma:one-of disjunction-type="recognition" id="oneOf0">
                <emma:interpretation id="interp0" emma:lang="en-CA" emma:confidence="0">
                  <emma:literal>0</emma:literal>
                </emma:interpretation>
                <emma:interpretation id="interp1" emma:lang="en-CA" emma:confidence="0">
                  <emma:literal>O</emma:literal>
                </emma:interpretation>
                <emma:interpretation id="interp2" emma:lang="en-CA" emma:confidence="0">
                  <emma:literal>o</emma:literal>
                </emma:interpretation>
                <emma:interpretation id="interp3" emma:lang="en-CA" emma:confidence="0">
                  <emma:literal>,</emma:literal>
                </emma:interpretation>
                <emma:interpretation id="interp4" emma:lang="en-CA" emma:confidence="0">
                  <emma:literal>°</emma:literal>
                </emma:interpretation>
              </emma:one-of>
            </emma:emma>
          </inkml:annotationXML>
          <inkml:trace contextRef="#ctx0" brushRef="#br0">12280 5310,'-3'0,"-4"0,-3 0,-5 0,-4 0,-2 0,-1 0,1 0,3 3,2 4,-4 13,-7 8,0 4,3-2,4-5,5-1,4-2,3-1,-2 1,-1 6,0 4,3 1,0-4,0-3,3-2,-2 2,1 0,1 0,2 0,1 0,1 0,1 5,0 1,0-2,1-4,-1-2,0-4,0-1,0-2,0 1,0-1,3-2,1-3,3 2,0 0,2-2,-1 0,2-1,2-1,1-1,2 0,2 2,0 2,1-1,0-3,-3 1,0-2,1 0,4 3,-2 2,2-1,-1-3,0-3,-1 1,0-1,2 2,6-2,-1 3,-1-1,-1-2,-2 1,-1 0,-2-2,4-2,-2-1,5-1,0-1,-3 0,0 0,-2 0,0 0,-2-1,0 1,0-3,-1-1,0-2,1-1,-1-2,-3-3,0-1,0-2,-3-3,1 1,0-1,2 3,-2-3,0-8,2-8,-2-3,-1-2,-2 3,-1 2,-3 4,-3 4,-1 2,-1 0,0 2,0 0,-1 3,1-4,-1 2,1-1,0-2,-3-2,-4-1,-1 2,-2 3,1 0,-2 6,-1 1,-1 1,0 0,1-1,-4-4,-4-2,1 4,2 0,2 1,3 0,0 0,0-1,-1 3,1 1,0 2,2 0,-1-1,0 2,-3-1,-1-1,-1 1,-1 1,-1-4,1 3,-2 3,2 2,-2 3,2 1,2-2,1 0,1 1,1 1</inkml:trace>
        </inkml:traceGroup>
        <inkml:traceGroup>
          <inkml:annotationXML>
            <emma:emma xmlns:emma="http://www.w3.org/2003/04/emma" version="1.0">
              <emma:interpretation id="{F9D4441B-2114-4D42-B8C2-EA2ADDD3175E}" emma:medium="tactile" emma:mode="ink">
                <msink:context xmlns:msink="http://schemas.microsoft.com/ink/2010/main" type="inkWord" rotatedBoundingBox="28335,8162 28463,9080 27753,9178 27625,8261"/>
              </emma:interpretation>
              <emma:one-of disjunction-type="recognition" id="oneOf1">
                <emma:interpretation id="interp5" emma:lang="en-CA" emma:confidence="0.5">
                  <emma:literal>0</emma:literal>
                </emma:interpretation>
                <emma:interpretation id="interp6" emma:lang="en-CA" emma:confidence="0">
                  <emma:literal>O</emma:literal>
                </emma:interpretation>
                <emma:interpretation id="interp7" emma:lang="en-CA" emma:confidence="0">
                  <emma:literal>o</emma:literal>
                </emma:interpretation>
                <emma:interpretation id="interp8" emma:lang="en-CA" emma:confidence="0">
                  <emma:literal>D</emma:literal>
                </emma:interpretation>
                <emma:interpretation id="interp9" emma:lang="en-CA" emma:confidence="0">
                  <emma:literal>•</emma:literal>
                </emma:interpretation>
              </emma:one-of>
            </emma:emma>
          </inkml:annotationXML>
          <inkml:trace contextRef="#ctx0" brushRef="#br0" timeOffset="-4621">15067 5256,'-4'0,"-2"0,-9 3,-5 7,-5 5,5 3,3 1,3 1,3 0,1-5,2 0,2 2,0 8,-3 12,-2 2,-3-6,0-5,4-4,4-4,2-1,2 5,1 6,1 10,0 12,1 2,-1-6,1-6,-1-9,1-6,-1-5,0-4,2-4,6-4,-1-2,4-2,1-2,2-1,-1 1,0 1,4-1,5 1,5 1,3 2,3-1,-1-1,-3-1,-3-2,-4 1,-2 0,-2 0,0-1,-1-1,0-1,0-1,0 0,1 0,-1 0,1 0,-1 0,1 0,0-1,0 1,-1 0,1 0,-4-3,-1-3,2-2,-1-5,-2-3,-2-3,-4-3,-3-1,-1 1,-2 0,0-2,0 1,-1 0,0 0,1-1,0 0,0 4,0 0,-1 1,2 0,-5 2,1-4,-2 1,3-2,0 2,-3 0,0 1,1 0,2 2,-4 2,1 2,-3 0,1-3,-1 2,0-2,1-2,2 1,-1-1,1 1,-2 1,-3 6,0 0,-1 2,-1-1,-2 2,-3-1,1 0,-2 3,1 1,-2-2,2 1,-2 1,2 0,0 0,-1-1,0 0,0 3,1 0,-1 0,1 1,-1 1,3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07-11T15:05:39.462"/>
    </inkml:context>
    <inkml:brush xml:id="br0">
      <inkml:brushProperty name="width" value="0.06667" units="cm"/>
      <inkml:brushProperty name="height" value="0.06667" units="cm"/>
      <inkml:brushProperty name="color" value="#ED1C24"/>
      <inkml:brushProperty name="ignorePressure" value="1"/>
    </inkml:brush>
  </inkml:definitions>
  <inkml:trace contextRef="#ctx0" brushRef="#br0">9218 3597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07-12T18:37:39.658"/>
    </inkml:context>
    <inkml:brush xml:id="br0">
      <inkml:brushProperty name="width" value="0.06667" units="cm"/>
      <inkml:brushProperty name="height" value="0.06667" units="cm"/>
      <inkml:brushProperty name="color" value="#ED1C24"/>
      <inkml:brushProperty name="ignorePressure" value="1"/>
    </inkml:brush>
  </inkml:definitions>
  <inkml:traceGroup>
    <inkml:annotationXML>
      <emma:emma xmlns:emma="http://www.w3.org/2003/04/emma" version="1.0">
        <emma:interpretation id="{765207A7-9586-4D17-A330-B5C17D630C3C}" emma:medium="tactile" emma:mode="ink">
          <msink:context xmlns:msink="http://schemas.microsoft.com/ink/2010/main" type="inkDrawing" rotatedBoundingBox="13578,9882 19597,6175 22612,11070 16592,14777" hotPoints="15773,8352 20675,8179 21563,10287 19296,12861 15846,13566 15636,13188" semanticType="enclosure" shapeName="Hexagon"/>
        </emma:interpretation>
      </emma:emma>
    </inkml:annotationXML>
    <inkml:trace contextRef="#ctx0" brushRef="#br0">15426 5221,'-2'0,"-15"0,-18 0,-21 0,-25 0,-17 0,-9 0,-9 0,-14 3,-20 7,-21 2,-30 2,-16-2,-14-3,3-2,10-3,15-3,19 0,15-1,14-1,8 0,18-2,21-1,27 0,23 1,19 1,14 0,6 2,6 0,0 0,0 0,0 0,-2 0,-10 6,-21 11,-13 6,-2 1,7 0,6-3,8-7,9-5,5-3,3-1,-8-1,-7-1,-7-1,-1-1,1 0,2-1,6-1,2 1,6 0,0 0,0-1,-2 1,-1 0,2 0,0 0,1 0,5 0,1 0,0 0,-3 0,-6 0,0 0,-1 0,-1 0,3 0,0 0,3 4,-1 2,3 5,2 0,2 4,0 2,-2 3,6-1,2 0,0 0,-8 18,-4 11,0 6,2-2,2-7,6-6,3 1,-6 36,-2 25,3 4,5-6,5-18,4-17,4-16,1-13,1-10,1 10,0 37,0 37,8 23,10 10,3-9,0-22,-6-24,-4-23,-5-20,-1-11,5 7,5 8,-3 2,1-1,1-7,-3-6,1-7,-2-6,-1-3,4-2,10 2,11 0,19 0,9-1,5 1,-5-5,-4-1,-11-3,-6-3,2-1,11 0,8 3,8 1,10-2,5 1,0-1,0-3,-5 1,-6-1,-4-1,1-1,1 1,2 0,1-1,2-1,-3-1,-9-1,-8-1,-10 0,-3 3,-3 1,0 0,2-2,6 4,5-1,10-1,2-1,2-1,0 0,-1-2,-7 0,-8 0,-10 0,-5 3,1 0,4 4,4 4,8 4,5 4,6-1,4-2,8-2,12-1,4-4,-2 2,-4-3,-11 1,-6-1,-7-2,-8 2,-6-2,-3-2,-4 0,4-2,8-2,4 0,7 0,4 0,5 0,-1 0,-1 0,-5 0,0-1,-4-2,-4-1,1-2,-6-8,-1-2,-8-4,-5 1,-4-1,-6 1,-1-4,-1-6,2-3,-2-9,1-4,-4 0,0 2,-4-4,0-9,2-19,-3-11,0-7,-5 7,-1 9,-4 11,-4 12,0 8,0 3,-3 0,-1-7,-1-8,-2-3,0-3,0 1,0 1,-1 6,1 6,0 6,0 4,-1 0,1 1,0-5,0-7,-2-4,-5-2,-4 4,-5 4,-5-2,-2 3,-3 3,-2 3,2 2,1 6,2 2,2 4,-1 4,0-4,0 3,2 1,0-3,2 1,3 2,4 1,1 6,2 1,3 2,-1 2,-2 1,-3-1,-4 2,3-1,2-1,4-2,0-2,2 3,-4 3,-2 0,-4 2,-2-1,0 2,-2-2,0-2,0-2,0 1,-1 0,2 1,-1 0,0 0,3-3,2-1,-1-1,-1-2,0 4,-1 0,-2 0,4 0,0 0,4 2,-1 2,0-1,-3 2,-1 3,2-1,3 1</inkml:trace>
    <inkml:trace contextRef="#ctx0" brushRef="#br0" timeOffset="5053">14774 8959,'-8'-3,"-23"-10,-26-9,-35-14,-39-19,-24-10,-11 0,-2 4,5 8,13 8,4 11,10 3,4 8,3 5,-1 2,-7 4,0 4,4 4,12 2,8 1,14 1,19 1,16 0,17 0,13-1,5 0,7 0,2 0,3 0,0 0,-11 0,-34 12,-44 13,-40 17,-30 11,-15 5,1-5,13-4,19-9,33-10,27-10,26-10,20-5,18-4,10-2,6-1,2-1,-7 2,-8 0,-4-3,-4-1,4-2,3 0,5 1,4 2,5-2,4 1,0 0,1-1,-2-1,0 3,-1 0,-2 14,1 14,0 8,1 4,6-1,3-2,3-4,2-3,2-4,1 0,-1 13,4 23,3 13,2 14,1 1,-1-8,-2-15,-1-13,0-15,2-6,4-1,-1-4,-2-2,2 1,4 3,2 5,1 4,0 2,1 0,-1 1,0-4,0-1,-4-3,0-6,0-1,-2-2,0-7,0 3,2 0,1 4,1 7,4 11,1 4,1 2,-1-5,0-8,-5-8,-4-4,-2-2,0-2,6 0,2 0,4 0,4 0,1 1,2-2,2-2,2 1,1 1,0-3,2-2,-1-1,4-1,1-3,5-1,-1-2,-3-2,-2 0,5 0,-4 0,6-1,2 1,6 0,2-1,-2 1,-2 0,0 0,0 0,-3 0,-4 0,0 0,-2 0,3 0,4-6,2-2,6-2,6-4,8 0,0-4,-1 2,-9 0,-2 2,-7 0,-5-1,-5 2,-1-2,-2-3,-1 1,-2 1,2 1,1 4,-1-1,-1 3,-4 0,-2 1,-3 2,-4 2,-2 2,-3 1,-1 0,3-1,6-2,7 1,3-3,4 0,1-3,-1 2,-1-2,-2 1,-1-2,-2 2,5-2,2-1,3-3,8-1,4 2,4-1,13-5,8-2,3-1,13-7,17-7,0-1,-3-3,-8 0,-8-6,-16-1,-17 1,-20 0,-12 0,-9 0,-4 2,-3 3,-1 0,-3 2,-1 7,1 1,-1 4,-4 3,1 3,0-2,0 5,0 1,-3 0,-1 1,-2 0,-1 0,-1-2,0 1,0 0,-3 2,-4 2,-4-1,-4 2,3 0,-2 3,3-1,0 1,-1 1,-3 0,3-2,0 2,-2 2,3-1,3-2,-1-1,-2 3,2 2</inkml:trace>
  </inkml:traceGroup>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07-12T18:37:50.474"/>
    </inkml:context>
    <inkml:brush xml:id="br0">
      <inkml:brushProperty name="width" value="0.06667" units="cm"/>
      <inkml:brushProperty name="height" value="0.06667" units="cm"/>
      <inkml:brushProperty name="color" value="#ED1C24"/>
      <inkml:brushProperty name="ignorePressure" value="1"/>
    </inkml:brush>
  </inkml:definitions>
  <inkml:traceGroup>
    <inkml:annotationXML>
      <emma:emma xmlns:emma="http://www.w3.org/2003/04/emma" version="1.0">
        <emma:interpretation id="{3A1F361E-7642-40DD-916D-B038112CC96B}" emma:medium="tactile" emma:mode="ink">
          <msink:context xmlns:msink="http://schemas.microsoft.com/ink/2010/main" type="inkDrawing" rotatedBoundingBox="21245,13289 28121,12890 28316,16252 21440,16651" hotPoints="27174,13186 27466,16132 21633,16710 21341,13764" semanticType="enclosure" shapeName="Rectangle"/>
        </emma:interpretation>
      </emma:emma>
    </inkml:annotationXML>
    <inkml:trace contextRef="#ctx0" brushRef="#br0">18858 7825,'-3'0,"-7"0,-14 0,-11 0,-18 0,-31 0,-48 0,-62-3,-52-4,-8-7,24-1,39-1,38 3,25-1,12 1,4 1,12 3,18 3,10 3,-7 2,-1 0,6 2,11-1,12 0,0 1,-30 12,-56 18,-64 20,-49 15,-12 2,24-2,46-15,49-12,44-13,29-8,6 3,-4 0,0-1,6-3,6-2,12-3,9-4,8-3,2-3,-4-1,-2 2,1 1,-1-1,-3 2,-4 4,1-1,2 0,-4-2,-2-3,1-1,0-1,4-1,6 0,2-1,2 1,2-1,4 1,0 3,3 1,-1 0,1-1,0-1,3 2,1 1,-4 2,-4 3,-3 3,1 2,1 2,1 0,2-2,3-1,2 4,0 1,2 4,-2 6,-9 20,-1 10,0 2,7-4,5 6,5 2,3-5,3 0,2-4,-1-6,2-8,-2-3,1-1,3 1,3 3,5 4,1 2,3-3,2-4,0-2,1-2,1-2,3 0,-4-4,-5-3,-6-5,-2 11,-4 15,-2 19,0 7,-1 5,0-2,0-8,0-13,1-13,0-5,0 8,0 12,0 1,0-2,0-10,0-8,0-10,0-6,0-3,0-1,0 3,3 4,1 2,3 1,3-6,0-1,1-1,0-1,-1-2,2 0,6-1,0-1,3-2,-1-2,0 0,2-1,-2 0,1 0,9 2,8-2,8 0,1 2,-2-3,2 0,-2 0,-3-4,-2-3,-2-1,2-2,2-1,10 0,4 0,9-1,5 0,-2-2,4-1,-1 0,1 1,2 1,5-3,10-6,3-1,9-2,15 0,23-6,13-7,6-2,-10 0,-12 0,-10 1,-12 6,-6 4,-4 4,14 5,5 4,-1 3,-8 2,-14-3,-16 0,-16-3,-18 0,-16-3,-9 1,7 2,16 1,23 9,27 5,15 2,-2-1,-13 0,-6 0,-8 0,-6-2,-6-2,-8 2,-6-2,1 0,1-3,0 0,5-3,2 1,0-2,3 1,-1 0,-3 0,-8 0,-4 0,-5-1,-8 1,-8 0,-4 0,0 0,0-3,2-1,1-3,1-3,-1 0,-1-1,1-3,-3 0,0-2,1-1,-1-4,3 0,-1-4,-3 0,1 1,-2 1,-1 3,0-2,1-4,2-12,1-14,2-10,0-10,-4-2,-7 6,0-1,-1-3,-1-7,4-18,4-16,1-10,0 4,-5 13,-7 10,-6 12,-4 12,-4 5,-2 6,0 3,-2 7,-2 2,-4-3,-7 3,-3 3,-3 3,-1 6,-3 4,-2 3,1 2,-1 6,4 2,2 3,2 4,2 3,-3 2,-6-1,-6-6,-9-3,0 2,4 3,4 4,0 1,-1-1,-1 0,-3-4,-1-2,-1 0,2 1,0-1,2 0,2 2,3-1,-4 1,-1-2,-6 0,-3-2,0 3,3 1,5 2,2 1,-1-2,-6-2,-6-4,-6-2,-4-7,4-2,2 5,7 3,4 2,5 1,4 1,1 0,2 0,4 0,3 0,5 3</inkml:trace>
  </inkml:traceGroup>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07-12T18:37:58.646"/>
    </inkml:context>
    <inkml:brush xml:id="br0">
      <inkml:brushProperty name="width" value="0.06667" units="cm"/>
      <inkml:brushProperty name="height" value="0.06667" units="cm"/>
      <inkml:brushProperty name="color" value="#ED1C24"/>
      <inkml:brushProperty name="ignorePressure" value="1"/>
    </inkml:brush>
  </inkml:definitions>
  <inkml:traceGroup>
    <inkml:annotationXML>
      <emma:emma xmlns:emma="http://www.w3.org/2003/04/emma" version="1.0">
        <emma:interpretation id="{A20885A0-9F98-4496-9A52-A7806A50B74D}" emma:medium="tactile" emma:mode="ink">
          <msink:context xmlns:msink="http://schemas.microsoft.com/ink/2010/main" type="inkDrawing" rotatedBoundingBox="22375,16302 27839,16640 27717,18613 22253,18275" hotPoints="27498,16226 27699,17925 22934,18487 22734,16788" semanticType="enclosure" shapeName="Rectangle"/>
        </emma:interpretation>
      </emma:emma>
    </inkml:annotationXML>
    <inkml:trace contextRef="#ctx0" brushRef="#br0">18735 9711,'-3'0,"-4"0,-13 0,-14 0,-26 0,-27-3,-25-7,-19-5,-12-8,-4-11,11-1,8 2,16 3,19 4,19 7,18 6,14 3,-4 2,-19 3,-28 2,-22 3,-4 0,16 0,19 0,18 1,14 0,13-1,-2 0,-24 0,-49 0,-28 0,-6 0,16 0,24 0,29 0,24 0,16 0,-10-6,-27-2,-18 0,-2-1,3 1,14 1,19 3,12 2,14-3,6 0,-22 1,-25 2,-29 0,-20 2,-5-1,6 1,19 0,21 0,22 1,17-1,12 0,0 0,2 0,1 0,4 0,2 0,2 0,0 0,-4 3,0 4,1 1,4 2,4-2,1 3,-4 7,-3 10,-3 5,2 5,4 1,1-4,6 0,3-4,4-5,3 4,1 13,1 30,1 15,0 0,0-8,-1-11,0 3,1-1,-1-8,0-7,0-11,0-11,0-6,0-7,3-2,4 3,4-2,3-1,2 0,2-1,-1-1,-2 0,0-3,0 0,3 0,4 4,6 0,2 3,4-2,-2 1,0-1,-3 0,0-1,1-4,4 0,6 0,11 6,12 4,3 0,1-1,0-2,-2-3,-3-4,3 1,7 6,15 2,6 4,-5 3,-5-1,-11-6,-10-5,2-7,6-2,-2-3,4-1,-1-2,-4-3,-8 0,-7 0,-5 0,-3-1,3 1,8-1,7 1,8 0,0 0,-1 0,-2 0,-9 0,-2 0,-1 0,-2 0,1 0,4 0,2 0,2 0,4 0,0 0,-4 0,-6 0,-3 0,-5 0,-1 0,-3 0,0 0,-2 0,-1 0,-2 0,1 0,6 0,5 0,-2 0,-1 0,-2 0,2 0,-2 0,1 0,-3 0,-2 0,0 0,0 0,-2 0,6-3,2-2,-1 2,4-3,3 0,4 1,0 1,-2-1,-6-1,-5 1,-1 3,1-4,1 1,6-2,2 0,2-5,-3 0,-5-1,-7 1,-11 0,-7 0,-8-3,-4-3,0-3,-1 1,-2-1,0 1,-2 1,-2 0,-2 0,-1 2,2-1,1 1,0-1,1-2,1-5,-1 0,-1 1,-2 0,0 1,-2-1,0-1,0-1,0 3,0-2,-1 1,1 1,0-1,0-3,-3 3,-1 4,0 0,1 0,1-2,1 2,0 0,0 0,-1 2,-2 0,0 0,-2 0,0-2,-2 2,0 0,-1 2,1-1,1 0,-1 3,2 0,0 1,0 2,0-1,-2 0,0-2,2-2,0 0,-4 0,0-2,0 3,2 1,1-3,-2-2,3 0,-2-4,0 0,0 1,-1 0,3 2,-1 1,-3 0,1 2,-2-1,3 1,-2 2,1 2,-1-1,1-1,0 0,-2 2,0 0,0 3,2-1,-2 2,3-1,-2 3,2-2,2 0</inkml:trace>
  </inkml:traceGroup>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07-12T18:38:16.282"/>
    </inkml:context>
    <inkml:brush xml:id="br0">
      <inkml:brushProperty name="width" value="0.06667" units="cm"/>
      <inkml:brushProperty name="height" value="0.06667" units="cm"/>
      <inkml:brushProperty name="color" value="#ED1C24"/>
      <inkml:brushProperty name="ignorePressure" value="1"/>
    </inkml:brush>
  </inkml:definitions>
  <inkml:traceGroup>
    <inkml:annotationXML>
      <emma:emma xmlns:emma="http://www.w3.org/2003/04/emma" version="1.0">
        <emma:interpretation id="{B8246B3C-6F12-4E94-AC75-453AAC3D3D69}" emma:medium="tactile" emma:mode="ink">
          <msink:context xmlns:msink="http://schemas.microsoft.com/ink/2010/main" type="writingRegion" rotatedBoundingBox="30851,5914 30626,19483 29224,19460 29450,5891"/>
        </emma:interpretation>
      </emma:emma>
    </inkml:annotationXML>
    <inkml:traceGroup>
      <inkml:annotationXML>
        <emma:emma xmlns:emma="http://www.w3.org/2003/04/emma" version="1.0">
          <emma:interpretation id="{56F319A8-6BF3-4620-8B98-AA44B1B62C9A}" emma:medium="tactile" emma:mode="ink">
            <msink:context xmlns:msink="http://schemas.microsoft.com/ink/2010/main" type="paragraph" rotatedBoundingBox="30851,5914 30626,19483 29224,19460 29450,5891" alignmentLevel="1"/>
          </emma:interpretation>
        </emma:emma>
      </inkml:annotationXML>
      <inkml:traceGroup>
        <inkml:annotationXML>
          <emma:emma xmlns:emma="http://www.w3.org/2003/04/emma" version="1.0">
            <emma:interpretation id="{8BDA91A0-3D26-42D8-B02E-9222B37EC5DB}" emma:medium="tactile" emma:mode="ink">
              <msink:context xmlns:msink="http://schemas.microsoft.com/ink/2010/main" type="line" rotatedBoundingBox="30851,5914 30626,19483 29224,19460 29450,5891"/>
            </emma:interpretation>
          </emma:emma>
        </inkml:annotationXML>
        <inkml:traceGroup>
          <inkml:annotationXML>
            <emma:emma xmlns:emma="http://www.w3.org/2003/04/emma" version="1.0">
              <emma:interpretation id="{17984D62-FA06-4F10-9E28-8587DAC1CE93}" emma:medium="tactile" emma:mode="ink">
                <msink:context xmlns:msink="http://schemas.microsoft.com/ink/2010/main" type="inkWord" rotatedBoundingBox="30388,11840 30334,15113 29297,15096 29351,11823"/>
              </emma:interpretation>
              <emma:one-of disjunction-type="recognition" id="oneOf0">
                <emma:interpretation id="interp0" emma:lang="en-CA" emma:confidence="0">
                  <emma:literal>!</emma:literal>
                </emma:interpretation>
                <emma:interpretation id="interp1" emma:lang="en-CA" emma:confidence="0">
                  <emma:literal>Y</emma:literal>
                </emma:interpretation>
                <emma:interpretation id="interp2" emma:lang="en-CA" emma:confidence="0">
                  <emma:literal>i</emma:literal>
                </emma:interpretation>
                <emma:interpretation id="interp3" emma:lang="en-CA" emma:confidence="0">
                  <emma:literal>q</emma:literal>
                </emma:interpretation>
                <emma:interpretation id="interp4" emma:lang="en-CA" emma:confidence="0">
                  <emma:literal>:</emma:literal>
                </emma:interpretation>
              </emma:one-of>
            </emma:emma>
          </inkml:annotationXML>
          <inkml:trace contextRef="#ctx0" brushRef="#br0">17479 4462,'0'3,"0"4,0 4,0 3,0 2,3-2,1 0,0 2,2 2,0 5,0 4,-3 1,0 2,-3-2,1 1,-1 7,3 4,1-3,0-3,-2-5,0-6,0-1,-2-3,4 1,2 7,2 5,-1 5,-2 0,1-4,0-4,-1-4,-1-4,-2-1,-1-6</inkml:trace>
          <inkml:trace contextRef="#ctx0" brushRef="#br0" timeOffset="-1504">16863 6667,'3'0,"7"0,10 0,8 0,10 0,-1 0,3 0,-2 0,-1 0,-2 0,3 0,4 0,4 0,0 0,-6 0,-2 0,-5 0,-6 0,-3 0,-4 0,1 0,0 0,-1 0,0 0,-4 3,-2 1,1 3,-1 6,-1 4,0 2,-1 1,-1 2,-2 5,-4 3,-2-1,-1-2,-2-2,0-1,-4 4,0-2,-4 5,-2-1,0 1,-1-1,0-4,1-3,-2-2,-5 1,1 0,-1 0,0-2,1-4,-2-1,2-4,-2-1,4 2,0 1,0 1,0-1,-2 0,0-2,-1-4,-1 4,1 3,-1 2,0 1,0 0,0 2,0-1,4 1,0-5,3 1,1-2,-2 2,-1 1,-2-3,2-1,3 2,3 1,0-3,1 1,2 0,1 2,8-3,8-6,8-6,7-7,4-5,1-1,0 3,-3 2,0 3,-3 2,-2 1,-3-1,-2 0,2-1,2 2,2 0,-3 1,3 0,-1 1,-3 0,1 0,0 0,0 1,-1-1,-2 0,0 0,-2 0,0 0,0 0,0 0,-1 0,0 0,1 0,-4 0</inkml:trace>
          <inkml:trace contextRef="#ctx0" brushRef="#br0" timeOffset="-7304">17708 11024,'-8'0,"-11"0,-4 0,0 0,0 3,-5 7,-4 4,1 2,2-4,3-1,4 2,1-2,3 0,0 4,-4 6,-6 2,2 0,3 0,2-2,-1 2,-1 3,3 3,-1-4,5-2,1-3,4-2,0-3,3-2,-2 1,0 8,-2 8,-4 4,4 0,2-3,2-5,4-2,2-3,-1-2,-1-1,1-1,1-1,0 1,2 0,-1 1,1-1,3-2,1-2,2-2,5-4,-1 2,1-3,-1 1,1 1,-2 0,1 0,-2 1,2-1,-2 1,1 0,2-2,0 0,0-1,-2 2,1-1,0 3,-1 0,2 0,-1 2,2 1,0-2,2-2,2-3,-3 1,0-2,1-1,1-1,-2 1,-1 1,2-1,0-1,2 0,4-2,0-1,5 0,-1 0,0 0,-1 0,-3 0,0 0,-2 0,0 0,0 0,-2 0,2 0,-1 0,1 0,-1 0,1 0,-1 0,1 0,0-4,-4-3,-3-4,-1-2,-3-4,-1 0,-3-1,-1 0,-1-1,-1 1,-1 0,1 0,-1 0,1 0,0 1,0-1,0 1,0-1,0 0,0 0,0 1,0-1,-4 1,-2 3,-2 0,-2 3,-2 4,-3 2,0-1,-3 1,1 1,-2 2,1 0,0 2,0-1,0 1,1 1,-1-1,1 0,0 0,-1 0,0 0,-3 0,0 0,-1 0,1 0,2 0,-1 0,2 0,0 0,4 3,0 1,4 3,-1 1,0-3,1 2,-4 3,-2 3,1 2,1-3,2 2,1-3,1 0,1 1,1 2,-2 0,-1 3,-2-3,1-1,0 2,2 0,2 1,3-3</inkml:trace>
          <inkml:trace contextRef="#ctx0" brushRef="#br0" timeOffset="-4368">17304 9736,'0'-2,"3"-2,3 0,6 2,1-4,4 1,0 0,0-1,2 0,0-2,2 0,2 2,1 1,1 3,-2 1,-1 0,-1 1,-2 0,0 1,-2-1,0 0,1 0,-1 0,0 0,1 0,0 0,-1 0,1 0,-4 3,-1 1,-1 3,-2 0,-1 2,0 2,-1 4,-2 3,-2 3,-2 0,-1 3,0 0,-2-1,1-1,-1-2,1 0,0-2,-3 0,-7-1,-5 1,-3-4,2-1,1 1,-2-3,2-3,-2 0,0 3,0-2,-1 1,4 2,1-1,2 0,0-1,0-2,0-1,-3 0,-2 1,-2-1,3 2,3 2,1-1,3 1,-1 2,-2-2,2 1,-2 1,-1-2,1 0,3 2,-1 1,2 1,2 2,-3-3,2-1,-1-1,0-1,4-2,9-3,6-1,8-3,2-1,1-1,1 0,-4-1,1 1,1-1,0 1,3 0,0 0,-2 0,-1 0,-1-4,0 0,2 0,-1 2,-2-1,0 2,1 0,4 1,4 0,2-3,2-1,2 0,-2 2,-1 0,-3 0,-4 2,-2-1,-3 1,-1 0,-1 1,-4-1</inkml:trace>
          <inkml:trace contextRef="#ctx0" brushRef="#br0" timeOffset="1493">17233 1940,'0'3,"3"4,1 6,4 5,-2 5,4 4,0 5,2-2,-4-2,1-2,-2-4,-1-2,1 2,2 8,2 6,1 6,-4 1,-2-3,2-2,-2-4,-2 2,2-2,0 0,-1-2,-2-4,-1-4,0-2,-2-4,0 0,0 0,0-1,0 2,2 0,2-2,-1-1,0 1,-1-1,0 1,-2-3</inkml:trace>
          <inkml:trace contextRef="#ctx0" brushRef="#br0" timeOffset="4893">17939-1464,'-3'0,"-5"0,-2 0,-4 0,-2 0,-4 0,-6 0,0 0,1 0,1 0,3 0,0 0,3 3,-3 1,-3 2,-2 2,2-2,2 1,0 3,0 0,0 0,0 3,-2 7,0 0,6 0,0 0,2 0,-3 4,-1 8,0 1,0 2,1 0,1 0,-4 4,0 4,0-6,5-6,4-5,2-4,3-3,2 1,-1 4,2 3,1 7,1 6,1-1,2 2,-1-3,2-5,-1-4,0-6,0-2,0-3,0-1,4-3,2-4,3-1,0-2,3 1,3-1,1 2,3 1,7 0,2 0,2 4,-4 0,2-2,1 1,-2-2,3-4,0-2,-2 1,2-1,0-1,-1-1,-3-2,0 0,-1-1,-1 0,-4 0,0 0,-2 0,0-1,0 1,0 0,-2 0,2 0,-1 0,0 0,1 0,0 0,0 0,-1-3,1-3,-1-6,1-1,-3-4,-2 1,1-2,-2-1,-1-2,-1-2,0 1,-2-2,-2-3,1 0,0 2,-2 2,1 2,0 1,-2 2,-1 0,-1 1,-1-4,-1 1,0-2,0 2,0 0,0 2,0-1,0 1,0 0,0 1,0 0,0-4,0 0,0-4,0 1,-4-3,1 1,-1 2,-2 1,0 3,-3 3,2 3,1 1,-1-2,-3 0,0-1,0-1,1 1,-1 1,1 2,-1 1,2 2,-2 1,2 0,-2 1,0 1,-1 0,0 1,-1-2,-2-2,-2 0,2-1,1 2,2-1,0 0,2 1,0 1,-2 1,-3 3,-1-2,-1 2,-1-1,3 2</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07-11T19:19:03.493"/>
    </inkml:context>
    <inkml:brush xml:id="br0">
      <inkml:brushProperty name="width" value="0.06667" units="cm"/>
      <inkml:brushProperty name="height" value="0.06667" units="cm"/>
      <inkml:brushProperty name="color" value="#ED1C24"/>
      <inkml:brushProperty name="ignorePressure" value="1"/>
    </inkml:brush>
  </inkml:definitions>
  <inkml:traceGroup>
    <inkml:annotationXML>
      <emma:emma xmlns:emma="http://www.w3.org/2003/04/emma" version="1.0">
        <emma:interpretation id="{BBDAD2B1-4F84-4E51-8861-CE863D5CC751}" emma:medium="tactile" emma:mode="ink">
          <msink:context xmlns:msink="http://schemas.microsoft.com/ink/2010/main" type="inkDrawing" rotatedBoundingBox="30318,9237 30461,13991 29791,14011 29647,9258" semanticType="callout" shapeName="Other">
            <msink:sourceLink direction="with" ref="{B6948CA6-C9C2-4E26-AF74-3EDD9F97CD3E}"/>
          </msink:context>
        </emma:interpretation>
      </emma:emma>
    </inkml:annotationXML>
    <inkml:trace contextRef="#ctx0" brushRef="#br0">15541 4752,'0'4,"-1"20,-1 25,-1 16,0 10,-2 22,-2 18,-2 12,0 3,0-8,1-10,0 2,1 3,1 2,1-2,0-5,1-10,-1-9,-1-8,0-6,0-13,2-14,1-15,0-12,2-10,0-1,0 2,1 5,0 4,1 12,3 18,0 14,2 12,1 6,-1-4,1-5,-1 0,1-3,-1-2,0-6,-1-10,-1-11,-1-10,0-12,-2-5,0-6,0-2,1-3,-1 1,0 0,-1 1,1-1,-1 2,1 0,-1 0,1 0,1 1,0 3,0-2,0 2,1 0,-1-1,0 0,-1-1,1-2,-1 1,0-1,0 0,1 0,-1 0,0-1,0 0,1-2,-2 1,1 1,0-3,0 1,-1-1,2 2,-1 1,0 2,1 2,-2 0,1 3,0-2,0-1,-1-2,1 1,-1-2,1-2</inkml:trace>
  </inkml:traceGroup>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07-11T19:19:07.064"/>
    </inkml:context>
    <inkml:brush xml:id="br0">
      <inkml:brushProperty name="width" value="0.06667" units="cm"/>
      <inkml:brushProperty name="height" value="0.06667" units="cm"/>
      <inkml:brushProperty name="color" value="#ED1C24"/>
      <inkml:brushProperty name="ignorePressure" value="1"/>
    </inkml:brush>
  </inkml:definitions>
  <inkml:traceGroup>
    <inkml:annotationXML>
      <emma:emma xmlns:emma="http://www.w3.org/2003/04/emma" version="1.0">
        <emma:interpretation id="{9EE2E44F-3A6D-4C92-BB6D-26552A8D91B0}" emma:medium="tactile" emma:mode="ink">
          <msink:context xmlns:msink="http://schemas.microsoft.com/ink/2010/main" type="inkDrawing" rotatedBoundingBox="30934,9378 31204,14071 31083,14078 30812,9385" semanticType="callout" shapeName="Other">
            <msink:sourceLink direction="with" ref="{B6948CA6-C9C2-4E26-AF74-3EDD9F97CD3E}"/>
          </msink:context>
        </emma:interpretation>
      </emma:emma>
    </inkml:annotationXML>
    <inkml:trace contextRef="#ctx0" brushRef="#br0">15955 4825,'0'2,"0"2,0 3,0 1,0 2,3 3,-1 6,3 8,6 22,0 19,1 9,1 3,-4 4,2 8,6 10,5 11,-2 14,-4 7,-3 11,1-5,1-12,-3-24,-3-25,-2-23,-5-21,-1-13,0-7,-2 0,1 2,-2 4,-3 2,2 1,1 4,0 3,0 8,2 1,0 3,0 0,0-5,0-4,0-5,0-3,0-4,0-2,3 4,0 5,2 5,0 2,0-2,-2-3,-1-4,-1-6,-1-2,1-3,-2 1,1-3,0 0,0-2,2 5,2 0,-3 3,5 4,-3 1,3-1,-4 1,0-2,-1 1,-1 0,0 2,0-1,0 2,0-2,0 0,0-1,0-1,0-4,0 0,0-4,0-2,0-1,0-1,0-1,0 1,0-1,0 2,0 3,0 4,0 0,0 2,0 3,0 0,0 1,0-1,-3-2,1-1,-2-3,2-1,1-3,-1-2,2 0,0-2,0 1,0 1,0 1,0 0,0 0,0-1,0 0,0-1,0 1,0-1,0-1,-2-1,-2-2</inkml:trace>
  </inkml:traceGroup>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07-11T19:19:46.367"/>
    </inkml:context>
    <inkml:brush xml:id="br0">
      <inkml:brushProperty name="width" value="0.06667" units="cm"/>
      <inkml:brushProperty name="height" value="0.06667" units="cm"/>
      <inkml:brushProperty name="color" value="#ED1C24"/>
      <inkml:brushProperty name="ignorePressure" value="1"/>
    </inkml:brush>
  </inkml:definitions>
  <inkml:traceGroup>
    <inkml:annotationXML>
      <emma:emma xmlns:emma="http://www.w3.org/2003/04/emma" version="1.0">
        <emma:interpretation id="{B01D2B0C-7103-4689-926B-0919C8CD2F12}" emma:medium="tactile" emma:mode="ink">
          <msink:context xmlns:msink="http://schemas.microsoft.com/ink/2010/main" type="writingRegion" rotatedBoundingBox="31187,9439 29799,9301 29875,8535 31263,8673"/>
        </emma:interpretation>
      </emma:emma>
    </inkml:annotationXML>
    <inkml:traceGroup>
      <inkml:annotationXML>
        <emma:emma xmlns:emma="http://www.w3.org/2003/04/emma" version="1.0">
          <emma:interpretation id="{0E9DFF97-6AFE-4A4B-A6DE-E8BD2ACB7ABC}" emma:medium="tactile" emma:mode="ink">
            <msink:context xmlns:msink="http://schemas.microsoft.com/ink/2010/main" type="paragraph" rotatedBoundingBox="31187,9439 29799,9301 29875,8535 31263,8673" alignmentLevel="1"/>
          </emma:interpretation>
        </emma:emma>
      </inkml:annotationXML>
      <inkml:traceGroup>
        <inkml:annotationXML>
          <emma:emma xmlns:emma="http://www.w3.org/2003/04/emma" version="1.0">
            <emma:interpretation id="{14DDE7AC-E7F1-46F1-BCFE-0DA25E71864D}" emma:medium="tactile" emma:mode="ink">
              <msink:context xmlns:msink="http://schemas.microsoft.com/ink/2010/main" type="line" rotatedBoundingBox="31187,9439 29799,9301 29875,8535 31263,8673"/>
            </emma:interpretation>
          </emma:emma>
        </inkml:annotationXML>
        <inkml:traceGroup>
          <inkml:annotationXML>
            <emma:emma xmlns:emma="http://www.w3.org/2003/04/emma" version="1.0">
              <emma:interpretation id="{B6948CA6-C9C2-4E26-AF74-3EDD9F97CD3E}" emma:medium="tactile" emma:mode="ink">
                <msink:context xmlns:msink="http://schemas.microsoft.com/ink/2010/main" type="inkWord" rotatedBoundingBox="31187,9439 29799,9301 29875,8535 31263,8673">
                  <msink:destinationLink direction="with" ref="{BBDAD2B1-4F84-4E51-8861-CE863D5CC751}"/>
                  <msink:destinationLink direction="with" ref="{9EE2E44F-3A6D-4C92-BB6D-26552A8D91B0}"/>
                </msink:context>
              </emma:interpretation>
              <emma:one-of disjunction-type="recognition" id="oneOf0">
                <emma:interpretation id="interp0" emma:lang="en-CA" emma:confidence="0">
                  <emma:literal>¥</emma:literal>
                </emma:interpretation>
                <emma:interpretation id="interp1" emma:lang="en-CA" emma:confidence="0">
                  <emma:literal>X x \</emma:literal>
                </emma:interpretation>
                <emma:interpretation id="interp2" emma:lang="en-CA" emma:confidence="0">
                  <emma:literal>X* x</emma:literal>
                </emma:interpretation>
                <emma:interpretation id="interp3" emma:lang="en-CA" emma:confidence="0">
                  <emma:literal>X \</emma:literal>
                </emma:interpretation>
                <emma:interpretation id="interp4" emma:lang="en-CA" emma:confidence="0">
                  <emma:literal>XXX x</emma:literal>
                </emma:interpretation>
              </emma:one-of>
            </emma:emma>
          </inkml:annotationXML>
          <inkml:trace contextRef="#ctx0" brushRef="#br0">15057 4916,'0'2,"-1"2,-4 1,-2 3,-1 1,-3-1,3-1,0 2,1-2,2-1,0 0,0 0,-3 0,-1 2,-2 0,-1 1,1 1,-1 0,0-1,1 0,1-1,2-1,-1 1,0-1,1 1,0-3,1-1</inkml:trace>
          <inkml:trace contextRef="#ctx0" brushRef="#br0" timeOffset="-51273">15203 4896,'2'1,"2"3,1 2,1 3,2-1,1 1,2 3,-1 1,1 0,1 0,-2 1,-2-1,1 1,0-3,0-1,-2-1,0 1,-1-2,2-2,0 0,2 0,-2 1,0-1,-1-1,0 0,-1 1,0-1,1 0,2 1,0-1,-1 2,-1 0,-1 1,0 0,1 0</inkml:trace>
          <inkml:trace contextRef="#ctx0" brushRef="#br0" timeOffset="-54435">15463 4928,'0'2,"0"2,0 3,0 2,0 1,-1 0,-5 0,0-2,-5 2,0-1,-1 1,0-2,-1 0,-1 1,2-3,-1 2,0-2,0 0,4 1,-1-1,0 1,0-1,2 0,0 0,-2-1,0 2,0 1,-2 0,2-1,0 0,3-1,-1 0,2 0,2-2</inkml:trace>
          <inkml:trace contextRef="#ctx0" brushRef="#br0" timeOffset="1233">14834 4935,'2'0,"1"2,-1 2,-1 2,3 0,-1 1,3 0,0 2,2-1,1 2,2 2,1 0,-3 0,0-2,0-1,0 0,1 0,-1-1,0 0,-1-1,-1 1,1-2,0-2,-1-1</inkml:trace>
          <inkml:trace contextRef="#ctx0" brushRef="#br0" timeOffset="3119">15794 5014,'0'2,"0"2,0 2,0 2,0 0,-2 0,-2-1,-1-1,-1-2,-3 2,1-2,0 0,-1 0,2 2,0-1,0 0,-2 1,0-1,-1 0,0 0,4 1,-1-1,1-1,0 0,-1 1,2 0,-1-1,0-1</inkml:trace>
          <inkml:trace contextRef="#ctx0" brushRef="#br0" timeOffset="4250">15616 4965,'2'0,"2"0,1 2,2 0,1 2,-2 1,2 1,0 0,2 0,2 0,1-1,1 0,3 2,-5 0,1 0,-3-1,0 2,1-1,-3-1,0-1,1 0,0-2,-1-1,0 1,0 1,1 2,1-1,-1 1,-2 1,0-1</inkml:trace>
          <inkml:trace contextRef="#ctx0" brushRef="#br0" timeOffset="5926">15426 5259,'-2'2,"-2"2,-4 2,0 2,-5 3,0-2,2 2,2-1,0 0,2-2,-1-1,2 1,0 0,1-1,-2-2,0 0,0-1,2 2,0-1,2 2,0 0,-2 0,1-2,0-1</inkml:trace>
          <inkml:trace contextRef="#ctx0" brushRef="#br0" timeOffset="7136">15259 5270,'2'0,"2"0,3 0,0 2,2 0,3 2,1 2,4-1,-2 1,-1 2,0 0,2 0,1 0,-2 0,-1-1,-1 1,-1 2,-3-1,1-1,-3-1,-1-1,1-2,1 0,2 2,-2-1</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0F4F1-3C91-426B-A313-75886CE1DFE9}" type="datetimeFigureOut">
              <a:rPr lang="en-CA" smtClean="0"/>
              <a:t>25/07/2016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CE7798-D78B-4AC8-A321-150527B5256F}" type="slidenum">
              <a:rPr lang="en-CA" smtClean="0"/>
              <a:t>‹#›</a:t>
            </a:fld>
            <a:endParaRPr lang="en-CA"/>
          </a:p>
        </p:txBody>
      </p:sp>
    </p:spTree>
    <p:extLst>
      <p:ext uri="{BB962C8B-B14F-4D97-AF65-F5344CB8AC3E}">
        <p14:creationId xmlns:p14="http://schemas.microsoft.com/office/powerpoint/2010/main" val="2678553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uptodate.com/contents/treatment-of-persistent-pain-in-older-adults/abstract/91"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uptodate.com/contents/treatment-of-persistent-pain-in-older-adults/abstract/3"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uptodate.com/contents/treatment-of-persistent-pain-in-older-adults/abstract/42"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www.uptodate.com/contents/drug-prescribing-for-older-adults?source=see_link" TargetMode="External"/><Relationship Id="rId5" Type="http://schemas.openxmlformats.org/officeDocument/2006/relationships/hyperlink" Target="https://www.uptodate.com/contents/image?imageKey=ANEST/91917&amp;topicKey=PC/16525&amp;rank=1~150&amp;source=see_link&amp;search=pain+in+elderly" TargetMode="External"/><Relationship Id="rId4" Type="http://schemas.openxmlformats.org/officeDocument/2006/relationships/hyperlink" Target="https://www.uptodate.com/contents/treatment-of-persistent-pain-in-older-adults/abstract/41"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ptodate.com/contents/treatment-of-persistent-pain-in-older-adults/abstract/42"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uptodate.com/contents/drug-prescribing-for-older-adults?source=see_link" TargetMode="External"/><Relationship Id="rId5" Type="http://schemas.openxmlformats.org/officeDocument/2006/relationships/hyperlink" Target="https://www.uptodate.com/contents/image?imageKey=ANEST/91917&amp;topicKey=PC/16525&amp;rank=1~150&amp;source=see_link&amp;search=pain+in+elderly" TargetMode="External"/><Relationship Id="rId4" Type="http://schemas.openxmlformats.org/officeDocument/2006/relationships/hyperlink" Target="https://www.uptodate.com/contents/treatment-of-persistent-pain-in-older-adults/abstract/41"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ptodate.com/contents/treatment-of-persistent-pain-in-older-adults/abstract/42"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uptodate.com/contents/drug-prescribing-for-older-adults?source=see_link" TargetMode="External"/><Relationship Id="rId5" Type="http://schemas.openxmlformats.org/officeDocument/2006/relationships/hyperlink" Target="https://www.uptodate.com/contents/image?imageKey=ANEST/91917&amp;topicKey=PC/16525&amp;rank=1~150&amp;source=see_link&amp;search=pain+in+elderly" TargetMode="External"/><Relationship Id="rId4" Type="http://schemas.openxmlformats.org/officeDocument/2006/relationships/hyperlink" Target="https://www.uptodate.com/contents/treatment-of-persistent-pain-in-older-adults/abstract/41"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Pain Management in the Elderly Population: A Review Alan D. Kaye, MD, PhD,* Amir Baluch, MD,{ Jared T. Scott, MD{ *Department of Anesthesiology and Department of Pharmacology, School of Medicine, Louisiana State University Health Sciences Center, New Orleans, LA { Department of Anesthesiology, University of Miami, Miller School of Medicine, Miami, FL { Department of Anesthesiology, Texas Tech Health Sciences Center, School of Medicine, Lubbock, TX</a:t>
            </a:r>
          </a:p>
          <a:p>
            <a:endParaRPr lang="en-CA" dirty="0"/>
          </a:p>
          <a:p>
            <a:r>
              <a:rPr lang="en-CA" dirty="0"/>
              <a:t>Complete history and physical examination, with focus on most pressing pain issues 2. Review of location of pain, intensity, exacerbating and/or alleviating factors, and impact on mood and sleep 3. A screen for cognitive impairment such as the </a:t>
            </a:r>
            <a:r>
              <a:rPr lang="en-CA" dirty="0" err="1"/>
              <a:t>Folstein</a:t>
            </a:r>
            <a:r>
              <a:rPr lang="en-CA" dirty="0"/>
              <a:t> </a:t>
            </a:r>
            <a:r>
              <a:rPr lang="en-CA" dirty="0" err="1"/>
              <a:t>minimental</a:t>
            </a:r>
            <a:r>
              <a:rPr lang="en-CA" dirty="0"/>
              <a:t> examination 4. A screen for depression 5. A review of the patient’s ADLs (bathing, dressing, toileting, transfers, feeding, and continence) and instrumental ADLs (use of phone, travel, shopping, food preparation, housework, laundry, taking medicine, handling finances) 6. Assessment of gait and balance 7. A screen for sensory depression to examine basic visual and auditory function</a:t>
            </a:r>
          </a:p>
        </p:txBody>
      </p:sp>
      <p:sp>
        <p:nvSpPr>
          <p:cNvPr id="4" name="Slide Number Placeholder 3"/>
          <p:cNvSpPr>
            <a:spLocks noGrp="1"/>
          </p:cNvSpPr>
          <p:nvPr>
            <p:ph type="sldNum" sz="quarter" idx="10"/>
          </p:nvPr>
        </p:nvSpPr>
        <p:spPr/>
        <p:txBody>
          <a:bodyPr/>
          <a:lstStyle/>
          <a:p>
            <a:fld id="{51CE7798-D78B-4AC8-A321-150527B5256F}" type="slidenum">
              <a:rPr lang="en-CA" smtClean="0"/>
              <a:t>8</a:t>
            </a:fld>
            <a:endParaRPr lang="en-CA"/>
          </a:p>
        </p:txBody>
      </p:sp>
    </p:spTree>
    <p:extLst>
      <p:ext uri="{BB962C8B-B14F-4D97-AF65-F5344CB8AC3E}">
        <p14:creationId xmlns:p14="http://schemas.microsoft.com/office/powerpoint/2010/main" val="413121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Observe</a:t>
            </a:r>
            <a:r>
              <a:rPr lang="en-CA" baseline="0" dirty="0"/>
              <a:t> the patient under different conditions</a:t>
            </a:r>
          </a:p>
          <a:p>
            <a:r>
              <a:rPr lang="en-CA" baseline="0" dirty="0"/>
              <a:t>A cut off score of 2 is recommended to </a:t>
            </a:r>
            <a:r>
              <a:rPr lang="en-CA" baseline="0" dirty="0" err="1"/>
              <a:t>intiate</a:t>
            </a:r>
            <a:r>
              <a:rPr lang="en-CA" baseline="0" dirty="0"/>
              <a:t> pain treatment </a:t>
            </a:r>
            <a:endParaRPr lang="en-CA" dirty="0"/>
          </a:p>
        </p:txBody>
      </p:sp>
      <p:sp>
        <p:nvSpPr>
          <p:cNvPr id="4" name="Slide Number Placeholder 3"/>
          <p:cNvSpPr>
            <a:spLocks noGrp="1"/>
          </p:cNvSpPr>
          <p:nvPr>
            <p:ph type="sldNum" sz="quarter" idx="10"/>
          </p:nvPr>
        </p:nvSpPr>
        <p:spPr/>
        <p:txBody>
          <a:bodyPr/>
          <a:lstStyle/>
          <a:p>
            <a:fld id="{51CE7798-D78B-4AC8-A321-150527B5256F}" type="slidenum">
              <a:rPr lang="en-CA" smtClean="0"/>
              <a:t>20</a:t>
            </a:fld>
            <a:endParaRPr lang="en-CA"/>
          </a:p>
        </p:txBody>
      </p:sp>
    </p:spTree>
    <p:extLst>
      <p:ext uri="{BB962C8B-B14F-4D97-AF65-F5344CB8AC3E}">
        <p14:creationId xmlns:p14="http://schemas.microsoft.com/office/powerpoint/2010/main" val="3295735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Pain Management in the Elderly Population: A Review Alan D. Kaye, MD, PhD,* Amir Baluch, MD,{ Jared T. Scott, MD{ *Department of Anesthesiology and Department of Pharmacology, School of Medicine, Louisiana State University Health Sciences Center, New Orleans, LA { Department of Anesthesiology, University of Miami, Miller School of Medicine, Miami, FL { Department of Anesthesiology, Texas Tech Health Sciences Center, School of Medicine, Lubbock, TX</a:t>
            </a:r>
          </a:p>
          <a:p>
            <a:endParaRPr lang="en-CA" dirty="0"/>
          </a:p>
          <a:p>
            <a:r>
              <a:rPr lang="en-CA" dirty="0"/>
              <a:t>Complete history and physical examination, with focus on most pressing pain issues 2. Review of location of pain, intensity, exacerbating and/or alleviating factors, and impact on mood and sleep 3. A screen for cognitive impairment such as the </a:t>
            </a:r>
            <a:r>
              <a:rPr lang="en-CA" dirty="0" err="1"/>
              <a:t>Folstein</a:t>
            </a:r>
            <a:r>
              <a:rPr lang="en-CA" dirty="0"/>
              <a:t> </a:t>
            </a:r>
            <a:r>
              <a:rPr lang="en-CA" dirty="0" err="1"/>
              <a:t>minimental</a:t>
            </a:r>
            <a:r>
              <a:rPr lang="en-CA" dirty="0"/>
              <a:t> examination 4. A screen for depression 5. A review of the patient’s ADLs (bathing, dressing, toileting, transfers, feeding, and continence) and instrumental ADLs (use of phone, travel, shopping, food preparation, housework, laundry, taking medicine, handling finances) 6. Assessment of gait and balance 7. A screen for sensory depression to examine basic visual and auditory function</a:t>
            </a:r>
          </a:p>
        </p:txBody>
      </p:sp>
      <p:sp>
        <p:nvSpPr>
          <p:cNvPr id="4" name="Slide Number Placeholder 3"/>
          <p:cNvSpPr>
            <a:spLocks noGrp="1"/>
          </p:cNvSpPr>
          <p:nvPr>
            <p:ph type="sldNum" sz="quarter" idx="10"/>
          </p:nvPr>
        </p:nvSpPr>
        <p:spPr/>
        <p:txBody>
          <a:bodyPr/>
          <a:lstStyle/>
          <a:p>
            <a:fld id="{51CE7798-D78B-4AC8-A321-150527B5256F}" type="slidenum">
              <a:rPr lang="en-CA" smtClean="0"/>
              <a:t>21</a:t>
            </a:fld>
            <a:endParaRPr lang="en-CA"/>
          </a:p>
        </p:txBody>
      </p:sp>
    </p:spTree>
    <p:extLst>
      <p:ext uri="{BB962C8B-B14F-4D97-AF65-F5344CB8AC3E}">
        <p14:creationId xmlns:p14="http://schemas.microsoft.com/office/powerpoint/2010/main" val="2171627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Needs</a:t>
            </a:r>
            <a:r>
              <a:rPr lang="en-CA" baseline="0" dirty="0"/>
              <a:t> link to BPSD tools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Apply comprehensive approach to behaviors in dementia</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err="1">
                <a:solidFill>
                  <a:schemeClr val="tx1"/>
                </a:solidFill>
                <a:effectLst/>
                <a:latin typeface="+mn-lt"/>
                <a:ea typeface="+mn-ea"/>
                <a:cs typeface="+mn-cs"/>
                <a:hlinkClick r:id="rId3"/>
              </a:rPr>
              <a:t>Chibnall</a:t>
            </a:r>
            <a:r>
              <a:rPr lang="en-CA" sz="1200" b="0" i="0" u="none" strike="noStrike" kern="1200" dirty="0">
                <a:solidFill>
                  <a:schemeClr val="tx1"/>
                </a:solidFill>
                <a:effectLst/>
                <a:latin typeface="+mn-lt"/>
                <a:ea typeface="+mn-ea"/>
                <a:cs typeface="+mn-cs"/>
                <a:hlinkClick r:id="rId3"/>
              </a:rPr>
              <a:t> JT, Tait RC. Pain assessment in cognitively impaired and unimpaired older adults: a comparison of four scales. Pain 2001; 92:173.</a:t>
            </a:r>
            <a:endParaRPr lang="en-CA" sz="1200" b="0" i="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51CE7798-D78B-4AC8-A321-150527B5256F}" type="slidenum">
              <a:rPr lang="en-CA" smtClean="0"/>
              <a:t>23</a:t>
            </a:fld>
            <a:endParaRPr lang="en-CA"/>
          </a:p>
        </p:txBody>
      </p:sp>
    </p:spTree>
    <p:extLst>
      <p:ext uri="{BB962C8B-B14F-4D97-AF65-F5344CB8AC3E}">
        <p14:creationId xmlns:p14="http://schemas.microsoft.com/office/powerpoint/2010/main" val="205489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Second Line Investigations: ESR/CRP,SPEP, UPEP, serum free light chains, age appropriate malignancy screening, radiographs of </a:t>
            </a:r>
            <a:r>
              <a:rPr lang="en-CA" dirty="0" err="1"/>
              <a:t>abdo</a:t>
            </a:r>
            <a:r>
              <a:rPr lang="en-CA" dirty="0"/>
              <a:t>? Constipation vs obstruction if not clear </a:t>
            </a:r>
          </a:p>
          <a:p>
            <a:endParaRPr lang="en-CA" dirty="0"/>
          </a:p>
        </p:txBody>
      </p:sp>
      <p:sp>
        <p:nvSpPr>
          <p:cNvPr id="4" name="Slide Number Placeholder 3"/>
          <p:cNvSpPr>
            <a:spLocks noGrp="1"/>
          </p:cNvSpPr>
          <p:nvPr>
            <p:ph type="sldNum" sz="quarter" idx="10"/>
          </p:nvPr>
        </p:nvSpPr>
        <p:spPr/>
        <p:txBody>
          <a:bodyPr/>
          <a:lstStyle/>
          <a:p>
            <a:fld id="{51CE7798-D78B-4AC8-A321-150527B5256F}" type="slidenum">
              <a:rPr lang="en-CA" smtClean="0"/>
              <a:t>24</a:t>
            </a:fld>
            <a:endParaRPr lang="en-CA"/>
          </a:p>
        </p:txBody>
      </p:sp>
    </p:spTree>
    <p:extLst>
      <p:ext uri="{BB962C8B-B14F-4D97-AF65-F5344CB8AC3E}">
        <p14:creationId xmlns:p14="http://schemas.microsoft.com/office/powerpoint/2010/main" val="1319963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http://southwest.behaviouralsupportsontario.ca/ </a:t>
            </a:r>
          </a:p>
        </p:txBody>
      </p:sp>
      <p:sp>
        <p:nvSpPr>
          <p:cNvPr id="4" name="Slide Number Placeholder 3"/>
          <p:cNvSpPr>
            <a:spLocks noGrp="1"/>
          </p:cNvSpPr>
          <p:nvPr>
            <p:ph type="sldNum" sz="quarter" idx="10"/>
          </p:nvPr>
        </p:nvSpPr>
        <p:spPr/>
        <p:txBody>
          <a:bodyPr/>
          <a:lstStyle/>
          <a:p>
            <a:fld id="{51CE7798-D78B-4AC8-A321-150527B5256F}" type="slidenum">
              <a:rPr lang="en-CA" smtClean="0"/>
              <a:t>25</a:t>
            </a:fld>
            <a:endParaRPr lang="en-CA"/>
          </a:p>
        </p:txBody>
      </p:sp>
    </p:spTree>
    <p:extLst>
      <p:ext uri="{BB962C8B-B14F-4D97-AF65-F5344CB8AC3E}">
        <p14:creationId xmlns:p14="http://schemas.microsoft.com/office/powerpoint/2010/main" val="107191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AGS 1998 criteria for treatment of pain </a:t>
            </a:r>
          </a:p>
          <a:p>
            <a:r>
              <a:rPr lang="en-CA" sz="1200" b="0" i="0" kern="1200" dirty="0">
                <a:solidFill>
                  <a:schemeClr val="tx1"/>
                </a:solidFill>
                <a:effectLst/>
                <a:latin typeface="+mn-lt"/>
                <a:ea typeface="+mn-ea"/>
                <a:cs typeface="+mn-cs"/>
              </a:rPr>
              <a:t>25% reduction in </a:t>
            </a:r>
            <a:r>
              <a:rPr lang="en-CA" sz="1200" b="0" i="0" kern="1200" dirty="0" err="1">
                <a:solidFill>
                  <a:schemeClr val="tx1"/>
                </a:solidFill>
                <a:effectLst/>
                <a:latin typeface="+mn-lt"/>
                <a:ea typeface="+mn-ea"/>
                <a:cs typeface="+mn-cs"/>
              </a:rPr>
              <a:t>cohen</a:t>
            </a:r>
            <a:r>
              <a:rPr lang="en-CA" sz="1200" b="0" i="0" kern="1200" dirty="0">
                <a:solidFill>
                  <a:schemeClr val="tx1"/>
                </a:solidFill>
                <a:effectLst/>
                <a:latin typeface="+mn-lt"/>
                <a:ea typeface="+mn-ea"/>
                <a:cs typeface="+mn-cs"/>
              </a:rPr>
              <a:t> Mansfield would be equal</a:t>
            </a:r>
            <a:r>
              <a:rPr lang="en-CA" sz="1200" b="0" i="0" kern="1200" baseline="0" dirty="0">
                <a:solidFill>
                  <a:schemeClr val="tx1"/>
                </a:solidFill>
                <a:effectLst/>
                <a:latin typeface="+mn-lt"/>
                <a:ea typeface="+mn-ea"/>
                <a:cs typeface="+mn-cs"/>
              </a:rPr>
              <a:t> to any know treatments for BPSD- multimodal ( risperidone 3%, 13%, 18 % in 3 trials)</a:t>
            </a:r>
          </a:p>
          <a:p>
            <a:r>
              <a:rPr lang="en-CA" sz="1200" b="0" i="0" kern="1200" baseline="0" dirty="0">
                <a:solidFill>
                  <a:schemeClr val="tx1"/>
                </a:solidFill>
                <a:effectLst/>
                <a:latin typeface="+mn-lt"/>
                <a:ea typeface="+mn-ea"/>
                <a:cs typeface="+mn-cs"/>
              </a:rPr>
              <a:t>Cohen Mansfield over 39 ( significant behavior at least once a week), but NPI agitation less 8 ( severe )</a:t>
            </a:r>
          </a:p>
          <a:p>
            <a:r>
              <a:rPr lang="en-CA" sz="1200" b="0" i="0" kern="1200" baseline="0" dirty="0">
                <a:solidFill>
                  <a:schemeClr val="tx1"/>
                </a:solidFill>
                <a:effectLst/>
                <a:latin typeface="+mn-lt"/>
                <a:ea typeface="+mn-ea"/>
                <a:cs typeface="+mn-cs"/>
              </a:rPr>
              <a:t>Excluded die next 6 months, severe renal or liver disease </a:t>
            </a:r>
          </a:p>
          <a:p>
            <a:r>
              <a:rPr lang="en-CA" sz="1200" b="0" i="0" kern="1200" baseline="0" dirty="0">
                <a:solidFill>
                  <a:schemeClr val="tx1"/>
                </a:solidFill>
                <a:effectLst/>
                <a:latin typeface="+mn-lt"/>
                <a:ea typeface="+mn-ea"/>
                <a:cs typeface="+mn-cs"/>
              </a:rPr>
              <a:t>Mean MMSE 7.4 and 8.6 , no difference in ADL after treatment </a:t>
            </a:r>
            <a:endParaRPr lang="en-CA" sz="1200" b="0" i="0" kern="1200" dirty="0">
              <a:solidFill>
                <a:schemeClr val="tx1"/>
              </a:solidFill>
              <a:effectLst/>
              <a:latin typeface="+mn-lt"/>
              <a:ea typeface="+mn-ea"/>
              <a:cs typeface="+mn-cs"/>
            </a:endParaRPr>
          </a:p>
          <a:p>
            <a:endParaRPr lang="en-CA" sz="1200" b="0" i="0" kern="1200" dirty="0">
              <a:solidFill>
                <a:schemeClr val="tx1"/>
              </a:solidFill>
              <a:effectLst/>
              <a:latin typeface="+mn-lt"/>
              <a:ea typeface="+mn-ea"/>
              <a:cs typeface="+mn-cs"/>
            </a:endParaRP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Transdermal patch: (US labeling) or Adults ≥40 kg (Canadian labeling):</a:t>
            </a:r>
          </a:p>
          <a:p>
            <a:r>
              <a:rPr lang="en-CA" sz="1200" b="0" i="0" kern="1200" dirty="0">
                <a:solidFill>
                  <a:schemeClr val="tx1"/>
                </a:solidFill>
                <a:effectLst/>
                <a:latin typeface="+mn-lt"/>
                <a:ea typeface="+mn-ea"/>
                <a:cs typeface="+mn-cs"/>
              </a:rPr>
              <a:t>Opioid-naive patients: Initial: 5 </a:t>
            </a:r>
            <a:r>
              <a:rPr lang="en-CA" sz="1200" b="1" i="0" kern="1200" dirty="0">
                <a:solidFill>
                  <a:schemeClr val="tx1"/>
                </a:solidFill>
                <a:effectLst/>
                <a:latin typeface="+mn-lt"/>
                <a:ea typeface="+mn-ea"/>
                <a:cs typeface="+mn-cs"/>
              </a:rPr>
              <a:t>mcg</a:t>
            </a:r>
            <a:r>
              <a:rPr lang="en-CA" sz="1200" b="0" i="0" kern="1200" dirty="0">
                <a:solidFill>
                  <a:schemeClr val="tx1"/>
                </a:solidFill>
                <a:effectLst/>
                <a:latin typeface="+mn-lt"/>
                <a:ea typeface="+mn-ea"/>
                <a:cs typeface="+mn-cs"/>
              </a:rPr>
              <a:t>/hour applied once every 7 days</a:t>
            </a:r>
          </a:p>
          <a:p>
            <a:r>
              <a:rPr lang="en-CA" sz="1200" b="0" i="0" kern="1200" dirty="0">
                <a:solidFill>
                  <a:schemeClr val="tx1"/>
                </a:solidFill>
                <a:effectLst/>
                <a:latin typeface="+mn-lt"/>
                <a:ea typeface="+mn-ea"/>
                <a:cs typeface="+mn-cs"/>
              </a:rPr>
              <a:t>Opioid-experienced patients (conversion from other opioids to buprenorphine): Discontinue all other around-the-clock opioid drugs when buprenorphine therapy is initiated. Short-acting analgesics as needed may be continued until analgesia with transdermal buprenorphine is attained. There is a potential for buprenorphine to precipitate withdrawal in patients already receiving opioids.</a:t>
            </a:r>
          </a:p>
          <a:p>
            <a:r>
              <a:rPr lang="en-CA" sz="1200" b="0" i="1" kern="1200" dirty="0">
                <a:solidFill>
                  <a:schemeClr val="tx1"/>
                </a:solidFill>
                <a:effectLst/>
                <a:latin typeface="+mn-lt"/>
                <a:ea typeface="+mn-ea"/>
                <a:cs typeface="+mn-cs"/>
              </a:rPr>
              <a:t>US labeling:</a:t>
            </a:r>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Patients who were receiving daily dose of &lt;30 mg of oral morphine equivalents: Initial: 5 </a:t>
            </a:r>
            <a:r>
              <a:rPr lang="en-CA" sz="1200" b="1" i="0" kern="1200" dirty="0">
                <a:solidFill>
                  <a:schemeClr val="tx1"/>
                </a:solidFill>
                <a:effectLst/>
                <a:latin typeface="+mn-lt"/>
                <a:ea typeface="+mn-ea"/>
                <a:cs typeface="+mn-cs"/>
              </a:rPr>
              <a:t>mcg</a:t>
            </a:r>
            <a:r>
              <a:rPr lang="en-CA" sz="1200" b="0" i="0" kern="1200" dirty="0">
                <a:solidFill>
                  <a:schemeClr val="tx1"/>
                </a:solidFill>
                <a:effectLst/>
                <a:latin typeface="+mn-lt"/>
                <a:ea typeface="+mn-ea"/>
                <a:cs typeface="+mn-cs"/>
              </a:rPr>
              <a:t>/hour applied once every 7 days</a:t>
            </a:r>
          </a:p>
          <a:p>
            <a:r>
              <a:rPr lang="en-CA" sz="1200" b="0" i="0" kern="1200" dirty="0">
                <a:solidFill>
                  <a:schemeClr val="tx1"/>
                </a:solidFill>
                <a:effectLst/>
                <a:latin typeface="+mn-lt"/>
                <a:ea typeface="+mn-ea"/>
                <a:cs typeface="+mn-cs"/>
              </a:rPr>
              <a:t>Patients who were receiving daily dose of 30 to 80 mg of oral morphine equivalents: Taper the current around-the-clock opioid for up to 7 days to ≤30 mg/day of oral morphine or equivalent before initiating therapy. Initial: 10 </a:t>
            </a:r>
            <a:r>
              <a:rPr lang="en-CA" sz="1200" b="1" i="0" kern="1200" dirty="0">
                <a:solidFill>
                  <a:schemeClr val="tx1"/>
                </a:solidFill>
                <a:effectLst/>
                <a:latin typeface="+mn-lt"/>
                <a:ea typeface="+mn-ea"/>
                <a:cs typeface="+mn-cs"/>
              </a:rPr>
              <a:t>mcg</a:t>
            </a:r>
            <a:r>
              <a:rPr lang="en-CA" sz="1200" b="0" i="0" kern="1200" dirty="0">
                <a:solidFill>
                  <a:schemeClr val="tx1"/>
                </a:solidFill>
                <a:effectLst/>
                <a:latin typeface="+mn-lt"/>
                <a:ea typeface="+mn-ea"/>
                <a:cs typeface="+mn-cs"/>
              </a:rPr>
              <a:t>/hour applied once every 7 days</a:t>
            </a:r>
          </a:p>
          <a:p>
            <a:r>
              <a:rPr lang="en-CA" sz="1200" b="0" i="0" kern="1200" dirty="0">
                <a:solidFill>
                  <a:schemeClr val="tx1"/>
                </a:solidFill>
                <a:effectLst/>
                <a:latin typeface="+mn-lt"/>
                <a:ea typeface="+mn-ea"/>
                <a:cs typeface="+mn-cs"/>
              </a:rPr>
              <a:t>Patient who were receiving daily dose of &gt;80 mg of oral morphine equivalents: Buprenorphine transdermal patch, even at the maximum dose of 20 </a:t>
            </a:r>
            <a:r>
              <a:rPr lang="en-CA" sz="1200" b="1" i="0" kern="1200" dirty="0">
                <a:solidFill>
                  <a:schemeClr val="tx1"/>
                </a:solidFill>
                <a:effectLst/>
                <a:latin typeface="+mn-lt"/>
                <a:ea typeface="+mn-ea"/>
                <a:cs typeface="+mn-cs"/>
              </a:rPr>
              <a:t>mcg</a:t>
            </a:r>
            <a:r>
              <a:rPr lang="en-CA" sz="1200" b="0" i="0" kern="1200" dirty="0">
                <a:solidFill>
                  <a:schemeClr val="tx1"/>
                </a:solidFill>
                <a:effectLst/>
                <a:latin typeface="+mn-lt"/>
                <a:ea typeface="+mn-ea"/>
                <a:cs typeface="+mn-cs"/>
              </a:rPr>
              <a:t>/hour applied once every 7 days, may not provide adequate analgesia; </a:t>
            </a:r>
            <a:r>
              <a:rPr lang="en-CA" sz="1200" b="1" i="0" kern="1200" dirty="0">
                <a:solidFill>
                  <a:schemeClr val="tx1"/>
                </a:solidFill>
                <a:effectLst/>
                <a:latin typeface="+mn-lt"/>
                <a:ea typeface="+mn-ea"/>
                <a:cs typeface="+mn-cs"/>
              </a:rPr>
              <a:t>consider the use of an alternate analgesic.</a:t>
            </a:r>
            <a:endParaRPr lang="en-CA" sz="1200" b="0" i="0" kern="1200" dirty="0">
              <a:solidFill>
                <a:schemeClr val="tx1"/>
              </a:solidFill>
              <a:effectLst/>
              <a:latin typeface="+mn-lt"/>
              <a:ea typeface="+mn-ea"/>
              <a:cs typeface="+mn-cs"/>
            </a:endParaRPr>
          </a:p>
          <a:p>
            <a:r>
              <a:rPr lang="en-CA" sz="1200" b="0" i="1" kern="1200" dirty="0">
                <a:solidFill>
                  <a:schemeClr val="tx1"/>
                </a:solidFill>
                <a:effectLst/>
                <a:latin typeface="+mn-lt"/>
                <a:ea typeface="+mn-ea"/>
                <a:cs typeface="+mn-cs"/>
              </a:rPr>
              <a:t>Canadian labeling: </a:t>
            </a:r>
            <a:r>
              <a:rPr lang="en-CA" sz="1200" b="0" i="0" kern="1200" dirty="0">
                <a:solidFill>
                  <a:schemeClr val="tx1"/>
                </a:solidFill>
                <a:effectLst/>
                <a:latin typeface="+mn-lt"/>
                <a:ea typeface="+mn-ea"/>
                <a:cs typeface="+mn-cs"/>
              </a:rPr>
              <a:t>Patients who were receiving daily dose of ≤80 mg of oral morphine equivalents: Initial: 5 or 10</a:t>
            </a:r>
            <a:r>
              <a:rPr lang="en-CA" sz="1200" b="1" i="0" kern="1200" dirty="0">
                <a:solidFill>
                  <a:schemeClr val="tx1"/>
                </a:solidFill>
                <a:effectLst/>
                <a:latin typeface="+mn-lt"/>
                <a:ea typeface="+mn-ea"/>
                <a:cs typeface="+mn-cs"/>
              </a:rPr>
              <a:t>mcg</a:t>
            </a:r>
            <a:r>
              <a:rPr lang="en-CA" sz="1200" b="0" i="0" kern="1200" dirty="0">
                <a:solidFill>
                  <a:schemeClr val="tx1"/>
                </a:solidFill>
                <a:effectLst/>
                <a:latin typeface="+mn-lt"/>
                <a:ea typeface="+mn-ea"/>
                <a:cs typeface="+mn-cs"/>
              </a:rPr>
              <a:t>/hour applied once every 7 days</a:t>
            </a:r>
          </a:p>
          <a:p>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fld id="{51CE7798-D78B-4AC8-A321-150527B5256F}" type="slidenum">
              <a:rPr lang="en-CA" smtClean="0"/>
              <a:t>26</a:t>
            </a:fld>
            <a:endParaRPr lang="en-CA"/>
          </a:p>
        </p:txBody>
      </p:sp>
    </p:spTree>
    <p:extLst>
      <p:ext uri="{BB962C8B-B14F-4D97-AF65-F5344CB8AC3E}">
        <p14:creationId xmlns:p14="http://schemas.microsoft.com/office/powerpoint/2010/main" val="4022344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Link</a:t>
            </a:r>
            <a:r>
              <a:rPr lang="en-CA" baseline="0" dirty="0"/>
              <a:t> to </a:t>
            </a:r>
            <a:r>
              <a:rPr lang="en-CA" baseline="0" dirty="0" err="1"/>
              <a:t>osteoposis</a:t>
            </a:r>
            <a:r>
              <a:rPr lang="en-CA" baseline="0" dirty="0"/>
              <a:t> in LTC guidelines</a:t>
            </a:r>
          </a:p>
          <a:p>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t>
            </a:r>
          </a:p>
          <a:p>
            <a:r>
              <a:rPr lang="en-CA" baseline="0" dirty="0"/>
              <a:t> </a:t>
            </a:r>
            <a:endParaRPr lang="en-CA" dirty="0"/>
          </a:p>
        </p:txBody>
      </p:sp>
      <p:sp>
        <p:nvSpPr>
          <p:cNvPr id="4" name="Slide Number Placeholder 3"/>
          <p:cNvSpPr>
            <a:spLocks noGrp="1"/>
          </p:cNvSpPr>
          <p:nvPr>
            <p:ph type="sldNum" sz="quarter" idx="10"/>
          </p:nvPr>
        </p:nvSpPr>
        <p:spPr/>
        <p:txBody>
          <a:bodyPr/>
          <a:lstStyle/>
          <a:p>
            <a:fld id="{51CE7798-D78B-4AC8-A321-150527B5256F}" type="slidenum">
              <a:rPr lang="en-CA" smtClean="0"/>
              <a:t>30</a:t>
            </a:fld>
            <a:endParaRPr lang="en-CA"/>
          </a:p>
        </p:txBody>
      </p:sp>
    </p:spTree>
    <p:extLst>
      <p:ext uri="{BB962C8B-B14F-4D97-AF65-F5344CB8AC3E}">
        <p14:creationId xmlns:p14="http://schemas.microsoft.com/office/powerpoint/2010/main" val="1049855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Persistent pain is defined as pain that continues beyond the expected time of healing, or for at least three to six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hlinkClick r:id="rId3"/>
              </a:rPr>
              <a:t>American Geriatrics Society Panel on Pharmacological Management of Persistent Pain in Older Persons. Pharmacological management of persistent pain in older persons. J Am </a:t>
            </a:r>
            <a:r>
              <a:rPr lang="en-CA" sz="1200" b="0" i="0" u="none" strike="noStrike" kern="1200" dirty="0" err="1">
                <a:solidFill>
                  <a:schemeClr val="tx1"/>
                </a:solidFill>
                <a:effectLst/>
                <a:latin typeface="+mn-lt"/>
                <a:ea typeface="+mn-ea"/>
                <a:cs typeface="+mn-cs"/>
                <a:hlinkClick r:id="rId3"/>
              </a:rPr>
              <a:t>Geriatr</a:t>
            </a:r>
            <a:r>
              <a:rPr lang="en-CA" sz="1200" b="0" i="0" u="none" strike="noStrike" kern="1200" dirty="0">
                <a:solidFill>
                  <a:schemeClr val="tx1"/>
                </a:solidFill>
                <a:effectLst/>
                <a:latin typeface="+mn-lt"/>
                <a:ea typeface="+mn-ea"/>
                <a:cs typeface="+mn-cs"/>
                <a:hlinkClick r:id="rId3"/>
              </a:rPr>
              <a:t> </a:t>
            </a:r>
            <a:r>
              <a:rPr lang="en-CA" sz="1200" b="0" i="0" u="none" strike="noStrike" kern="1200" dirty="0" err="1">
                <a:solidFill>
                  <a:schemeClr val="tx1"/>
                </a:solidFill>
                <a:effectLst/>
                <a:latin typeface="+mn-lt"/>
                <a:ea typeface="+mn-ea"/>
                <a:cs typeface="+mn-cs"/>
                <a:hlinkClick r:id="rId3"/>
              </a:rPr>
              <a:t>Soc</a:t>
            </a:r>
            <a:r>
              <a:rPr lang="en-CA" sz="1200" b="0" i="0" u="none" strike="noStrike" kern="1200" dirty="0">
                <a:solidFill>
                  <a:schemeClr val="tx1"/>
                </a:solidFill>
                <a:effectLst/>
                <a:latin typeface="+mn-lt"/>
                <a:ea typeface="+mn-ea"/>
                <a:cs typeface="+mn-cs"/>
                <a:hlinkClick r:id="rId3"/>
              </a:rPr>
              <a:t> 2009; 57:1331.</a:t>
            </a:r>
            <a:endParaRPr lang="en-CA" sz="1200" b="0" i="0" kern="1200" dirty="0">
              <a:solidFill>
                <a:schemeClr val="tx1"/>
              </a:solidFill>
              <a:effectLst/>
              <a:latin typeface="+mn-lt"/>
              <a:ea typeface="+mn-ea"/>
              <a:cs typeface="+mn-cs"/>
            </a:endParaRPr>
          </a:p>
          <a:p>
            <a:endParaRPr lang="en-CA" dirty="0"/>
          </a:p>
          <a:p>
            <a:endParaRPr lang="en-CA" dirty="0"/>
          </a:p>
          <a:p>
            <a:endParaRPr lang="en-CA" dirty="0"/>
          </a:p>
          <a:p>
            <a:r>
              <a:rPr lang="en-CA" dirty="0"/>
              <a:t>Persistent</a:t>
            </a:r>
            <a:r>
              <a:rPr lang="en-CA" baseline="0" dirty="0"/>
              <a:t> pain is the recommended term by AGS due to the negative connotation associated with the term chronic pain </a:t>
            </a:r>
            <a:endParaRPr lang="en-CA" dirty="0"/>
          </a:p>
        </p:txBody>
      </p:sp>
      <p:sp>
        <p:nvSpPr>
          <p:cNvPr id="4" name="Slide Number Placeholder 3"/>
          <p:cNvSpPr>
            <a:spLocks noGrp="1"/>
          </p:cNvSpPr>
          <p:nvPr>
            <p:ph type="sldNum" sz="quarter" idx="10"/>
          </p:nvPr>
        </p:nvSpPr>
        <p:spPr/>
        <p:txBody>
          <a:bodyPr/>
          <a:lstStyle/>
          <a:p>
            <a:fld id="{51CE7798-D78B-4AC8-A321-150527B5256F}" type="slidenum">
              <a:rPr lang="en-CA" smtClean="0"/>
              <a:t>31</a:t>
            </a:fld>
            <a:endParaRPr lang="en-CA"/>
          </a:p>
        </p:txBody>
      </p:sp>
    </p:spTree>
    <p:extLst>
      <p:ext uri="{BB962C8B-B14F-4D97-AF65-F5344CB8AC3E}">
        <p14:creationId xmlns:p14="http://schemas.microsoft.com/office/powerpoint/2010/main" val="1003511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Pain makes an older adult vulnerable to other stressors ( difficultly with IADL’s, loss of social support, depression </a:t>
            </a:r>
            <a:r>
              <a:rPr lang="en-CA" dirty="0" err="1"/>
              <a:t>etc</a:t>
            </a:r>
            <a:r>
              <a:rPr lang="en-CA" dirty="0"/>
              <a:t>). Sometimes targeting the other stressors can be the best treatment target.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Older adult first and person with pain</a:t>
            </a:r>
            <a:r>
              <a:rPr lang="en-CA" baseline="0" dirty="0"/>
              <a:t> second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r>
              <a:rPr lang="en-CA" sz="1200" b="0" i="0" kern="1200" dirty="0">
                <a:solidFill>
                  <a:schemeClr val="tx1"/>
                </a:solidFill>
                <a:effectLst/>
                <a:latin typeface="+mn-lt"/>
                <a:ea typeface="+mn-ea"/>
                <a:cs typeface="+mn-cs"/>
              </a:rPr>
              <a:t>The main goal in the treatment of persistent pain is to maximize function and quality of life while minimizing adverse effects that may be associated with treatment. Identifying the impact that the pain has upon all aspects of the patient's life allows the provider to determine treatment targets and evaluate response to treatment in a way that is meaningful to the individual [</a:t>
            </a:r>
            <a:r>
              <a:rPr lang="en-CA" sz="1200" b="0" i="0" u="sng" kern="1200" dirty="0">
                <a:solidFill>
                  <a:schemeClr val="tx1"/>
                </a:solidFill>
                <a:effectLst/>
                <a:latin typeface="+mn-lt"/>
                <a:ea typeface="+mn-ea"/>
                <a:cs typeface="+mn-cs"/>
                <a:hlinkClick r:id="rId3"/>
              </a:rPr>
              <a:t>42</a:t>
            </a:r>
            <a:r>
              <a:rPr lang="en-CA" sz="1200" b="0" i="0" kern="1200" dirty="0">
                <a:solidFill>
                  <a:schemeClr val="tx1"/>
                </a:solidFill>
                <a:effectLst/>
                <a:latin typeface="+mn-lt"/>
                <a:ea typeface="+mn-ea"/>
                <a:cs typeface="+mn-cs"/>
              </a:rPr>
              <a:t>].</a:t>
            </a:r>
          </a:p>
          <a:p>
            <a:r>
              <a:rPr lang="en-CA" sz="1200" b="0" i="0" kern="1200" dirty="0">
                <a:solidFill>
                  <a:schemeClr val="tx1"/>
                </a:solidFill>
                <a:effectLst/>
                <a:latin typeface="+mn-lt"/>
                <a:ea typeface="+mn-ea"/>
                <a:cs typeface="+mn-cs"/>
              </a:rPr>
              <a:t>Due to the multifaceted nature of persistent pain, total pain elimination is not a realistic goal. It is therefore important to ensure that the older patient understands three general principles in the expectations of optimal pain management:</a:t>
            </a:r>
          </a:p>
          <a:p>
            <a:r>
              <a:rPr lang="en-CA" sz="1200" b="0" i="0" kern="1200" dirty="0">
                <a:solidFill>
                  <a:schemeClr val="tx1"/>
                </a:solidFill>
                <a:effectLst/>
                <a:latin typeface="+mn-lt"/>
                <a:ea typeface="+mn-ea"/>
                <a:cs typeface="+mn-cs"/>
              </a:rPr>
              <a:t>●Persistent pain is multifactorial, requiring an approach that addresses a variety of </a:t>
            </a:r>
            <a:r>
              <a:rPr lang="en-CA" sz="1200" b="0" i="0" kern="1200" dirty="0" err="1">
                <a:solidFill>
                  <a:schemeClr val="tx1"/>
                </a:solidFill>
                <a:effectLst/>
                <a:latin typeface="+mn-lt"/>
                <a:ea typeface="+mn-ea"/>
                <a:cs typeface="+mn-cs"/>
              </a:rPr>
              <a:t>etiologies</a:t>
            </a:r>
            <a:r>
              <a:rPr lang="en-CA" sz="1200" b="0" i="0" kern="1200" dirty="0">
                <a:solidFill>
                  <a:schemeClr val="tx1"/>
                </a:solidFill>
                <a:effectLst/>
                <a:latin typeface="+mn-lt"/>
                <a:ea typeface="+mn-ea"/>
                <a:cs typeface="+mn-cs"/>
              </a:rPr>
              <a:t> and includes both pharmacologic and </a:t>
            </a:r>
            <a:r>
              <a:rPr lang="en-CA" sz="1200" b="0" i="0" kern="1200" dirty="0" err="1">
                <a:solidFill>
                  <a:schemeClr val="tx1"/>
                </a:solidFill>
                <a:effectLst/>
                <a:latin typeface="+mn-lt"/>
                <a:ea typeface="+mn-ea"/>
                <a:cs typeface="+mn-cs"/>
              </a:rPr>
              <a:t>nonpharmacologic</a:t>
            </a:r>
            <a:r>
              <a:rPr lang="en-CA" sz="1200" b="0" i="0" kern="1200" dirty="0">
                <a:solidFill>
                  <a:schemeClr val="tx1"/>
                </a:solidFill>
                <a:effectLst/>
                <a:latin typeface="+mn-lt"/>
                <a:ea typeface="+mn-ea"/>
                <a:cs typeface="+mn-cs"/>
              </a:rPr>
              <a:t> strategies</a:t>
            </a:r>
          </a:p>
          <a:p>
            <a:r>
              <a:rPr lang="en-CA" sz="1200" b="0" i="0" kern="1200" dirty="0">
                <a:solidFill>
                  <a:schemeClr val="tx1"/>
                </a:solidFill>
                <a:effectLst/>
                <a:latin typeface="+mn-lt"/>
                <a:ea typeface="+mn-ea"/>
                <a:cs typeface="+mn-cs"/>
              </a:rPr>
              <a:t>●Persistent pain is treatable, with improvement anticipated, but it is not curable</a:t>
            </a:r>
          </a:p>
          <a:p>
            <a:r>
              <a:rPr lang="en-CA" sz="1200" b="0" i="0" kern="1200" dirty="0">
                <a:solidFill>
                  <a:schemeClr val="tx1"/>
                </a:solidFill>
                <a:effectLst/>
                <a:latin typeface="+mn-lt"/>
                <a:ea typeface="+mn-ea"/>
                <a:cs typeface="+mn-cs"/>
              </a:rPr>
              <a:t>●Although pain may not be totally eliminated, substantial improvement in function is realistic [</a:t>
            </a:r>
            <a:r>
              <a:rPr lang="en-CA" sz="1200" b="0" i="0" u="sng" kern="1200" dirty="0">
                <a:solidFill>
                  <a:schemeClr val="tx1"/>
                </a:solidFill>
                <a:effectLst/>
                <a:latin typeface="+mn-lt"/>
                <a:ea typeface="+mn-ea"/>
                <a:cs typeface="+mn-cs"/>
                <a:hlinkClick r:id="rId4"/>
              </a:rPr>
              <a:t>41</a:t>
            </a:r>
            <a:r>
              <a:rPr lang="en-CA" sz="1200" b="0" i="0" kern="1200" dirty="0">
                <a:solidFill>
                  <a:schemeClr val="tx1"/>
                </a:solidFill>
                <a:effectLst/>
                <a:latin typeface="+mn-lt"/>
                <a:ea typeface="+mn-ea"/>
                <a:cs typeface="+mn-cs"/>
              </a:rPr>
              <a:t>]</a:t>
            </a:r>
          </a:p>
          <a:p>
            <a:r>
              <a:rPr lang="en-CA" sz="1200" b="0" i="0" kern="1200" dirty="0">
                <a:solidFill>
                  <a:schemeClr val="tx1"/>
                </a:solidFill>
                <a:effectLst/>
                <a:latin typeface="+mn-lt"/>
                <a:ea typeface="+mn-ea"/>
                <a:cs typeface="+mn-cs"/>
              </a:rPr>
              <a:t>Effective pain management must consider not only the underlying condition(s) contributing to pain, but also patient comorbidities, the increased potential for drug-drug and drug-disease interactions and adverse reactions, and environmental factors: physical, psychosocial, and economic (</a:t>
            </a:r>
            <a:r>
              <a:rPr lang="en-CA" sz="1200" b="0" i="0" u="sng" kern="1200" dirty="0">
                <a:solidFill>
                  <a:schemeClr val="tx1"/>
                </a:solidFill>
                <a:effectLst/>
                <a:latin typeface="+mn-lt"/>
                <a:ea typeface="+mn-ea"/>
                <a:cs typeface="+mn-cs"/>
                <a:hlinkClick r:id="rId5"/>
              </a:rPr>
              <a:t>table 1</a:t>
            </a:r>
            <a:r>
              <a:rPr lang="en-CA" sz="1200" b="0" i="0" kern="1200" dirty="0">
                <a:solidFill>
                  <a:schemeClr val="tx1"/>
                </a:solidFill>
                <a:effectLst/>
                <a:latin typeface="+mn-lt"/>
                <a:ea typeface="+mn-ea"/>
                <a:cs typeface="+mn-cs"/>
              </a:rPr>
              <a:t>). General issues with respect to drug prescribing in older adults are discussed in detail separately (see </a:t>
            </a:r>
            <a:r>
              <a:rPr lang="en-CA" sz="1200" b="0" i="0" u="sng" kern="1200" dirty="0">
                <a:solidFill>
                  <a:schemeClr val="tx1"/>
                </a:solidFill>
                <a:effectLst/>
                <a:latin typeface="+mn-lt"/>
                <a:ea typeface="+mn-ea"/>
                <a:cs typeface="+mn-cs"/>
                <a:hlinkClick r:id="rId6"/>
              </a:rPr>
              <a:t>"Drug prescribing for older adults"</a:t>
            </a:r>
            <a:r>
              <a:rPr lang="en-CA" sz="1200" b="0" i="0" kern="1200" dirty="0">
                <a:solidFill>
                  <a:schemeClr val="tx1"/>
                </a:solidFill>
                <a:effectLst/>
                <a:latin typeface="+mn-lt"/>
                <a:ea typeface="+mn-ea"/>
                <a:cs typeface="+mn-cs"/>
              </a:rPr>
              <a:t>). Pain management is reviewed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51CE7798-D78B-4AC8-A321-150527B5256F}" type="slidenum">
              <a:rPr lang="en-CA" smtClean="0"/>
              <a:t>34</a:t>
            </a:fld>
            <a:endParaRPr lang="en-CA"/>
          </a:p>
        </p:txBody>
      </p:sp>
    </p:spTree>
    <p:extLst>
      <p:ext uri="{BB962C8B-B14F-4D97-AF65-F5344CB8AC3E}">
        <p14:creationId xmlns:p14="http://schemas.microsoft.com/office/powerpoint/2010/main" val="3024403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1CE7798-D78B-4AC8-A321-150527B5256F}" type="slidenum">
              <a:rPr lang="en-CA" smtClean="0"/>
              <a:t>35</a:t>
            </a:fld>
            <a:endParaRPr lang="en-CA"/>
          </a:p>
        </p:txBody>
      </p:sp>
    </p:spTree>
    <p:extLst>
      <p:ext uri="{BB962C8B-B14F-4D97-AF65-F5344CB8AC3E}">
        <p14:creationId xmlns:p14="http://schemas.microsoft.com/office/powerpoint/2010/main" val="311297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Pain makes an older adult vulnerable to other stressors ( difficultly with IADL’s, loss of social support, depression </a:t>
            </a:r>
            <a:r>
              <a:rPr lang="en-CA" dirty="0" err="1"/>
              <a:t>etc</a:t>
            </a:r>
            <a:r>
              <a:rPr lang="en-CA" dirty="0"/>
              <a:t>). Sometimes targeting the other stressors can be the best treatment target.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Older adult first and person with pain</a:t>
            </a:r>
            <a:r>
              <a:rPr lang="en-CA" baseline="0" dirty="0"/>
              <a:t> second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r>
              <a:rPr lang="en-CA" sz="1200" b="0" i="0" kern="1200" dirty="0">
                <a:solidFill>
                  <a:schemeClr val="tx1"/>
                </a:solidFill>
                <a:effectLst/>
                <a:latin typeface="+mn-lt"/>
                <a:ea typeface="+mn-ea"/>
                <a:cs typeface="+mn-cs"/>
              </a:rPr>
              <a:t>The main goal in the treatment of persistent pain is to maximize function and quality of life while minimizing adverse effects that may be associated with treatment. Identifying the impact that the pain has upon all aspects of the patient's life allows the provider to determine treatment targets and evaluate response to treatment in a way that is meaningful to the individual [</a:t>
            </a:r>
            <a:r>
              <a:rPr lang="en-CA" sz="1200" b="0" i="0" u="sng" kern="1200" dirty="0">
                <a:solidFill>
                  <a:schemeClr val="tx1"/>
                </a:solidFill>
                <a:effectLst/>
                <a:latin typeface="+mn-lt"/>
                <a:ea typeface="+mn-ea"/>
                <a:cs typeface="+mn-cs"/>
                <a:hlinkClick r:id="rId3"/>
              </a:rPr>
              <a:t>42</a:t>
            </a:r>
            <a:r>
              <a:rPr lang="en-CA" sz="1200" b="0" i="0" kern="1200" dirty="0">
                <a:solidFill>
                  <a:schemeClr val="tx1"/>
                </a:solidFill>
                <a:effectLst/>
                <a:latin typeface="+mn-lt"/>
                <a:ea typeface="+mn-ea"/>
                <a:cs typeface="+mn-cs"/>
              </a:rPr>
              <a:t>].</a:t>
            </a:r>
          </a:p>
          <a:p>
            <a:r>
              <a:rPr lang="en-CA" sz="1200" b="0" i="0" kern="1200" dirty="0">
                <a:solidFill>
                  <a:schemeClr val="tx1"/>
                </a:solidFill>
                <a:effectLst/>
                <a:latin typeface="+mn-lt"/>
                <a:ea typeface="+mn-ea"/>
                <a:cs typeface="+mn-cs"/>
              </a:rPr>
              <a:t>Due to the multifaceted nature of persistent pain, total pain elimination is not a realistic goal. It is therefore important to ensure that the older patient understands three general principles in the expectations of optimal pain management:</a:t>
            </a:r>
          </a:p>
          <a:p>
            <a:r>
              <a:rPr lang="en-CA" sz="1200" b="0" i="0" kern="1200" dirty="0">
                <a:solidFill>
                  <a:schemeClr val="tx1"/>
                </a:solidFill>
                <a:effectLst/>
                <a:latin typeface="+mn-lt"/>
                <a:ea typeface="+mn-ea"/>
                <a:cs typeface="+mn-cs"/>
              </a:rPr>
              <a:t>●Persistent pain is multifactorial, requiring an approach that addresses a variety of </a:t>
            </a:r>
            <a:r>
              <a:rPr lang="en-CA" sz="1200" b="0" i="0" kern="1200" dirty="0" err="1">
                <a:solidFill>
                  <a:schemeClr val="tx1"/>
                </a:solidFill>
                <a:effectLst/>
                <a:latin typeface="+mn-lt"/>
                <a:ea typeface="+mn-ea"/>
                <a:cs typeface="+mn-cs"/>
              </a:rPr>
              <a:t>etiologies</a:t>
            </a:r>
            <a:r>
              <a:rPr lang="en-CA" sz="1200" b="0" i="0" kern="1200" dirty="0">
                <a:solidFill>
                  <a:schemeClr val="tx1"/>
                </a:solidFill>
                <a:effectLst/>
                <a:latin typeface="+mn-lt"/>
                <a:ea typeface="+mn-ea"/>
                <a:cs typeface="+mn-cs"/>
              </a:rPr>
              <a:t> and includes both pharmacologic and </a:t>
            </a:r>
            <a:r>
              <a:rPr lang="en-CA" sz="1200" b="0" i="0" kern="1200" dirty="0" err="1">
                <a:solidFill>
                  <a:schemeClr val="tx1"/>
                </a:solidFill>
                <a:effectLst/>
                <a:latin typeface="+mn-lt"/>
                <a:ea typeface="+mn-ea"/>
                <a:cs typeface="+mn-cs"/>
              </a:rPr>
              <a:t>nonpharmacologic</a:t>
            </a:r>
            <a:r>
              <a:rPr lang="en-CA" sz="1200" b="0" i="0" kern="1200" dirty="0">
                <a:solidFill>
                  <a:schemeClr val="tx1"/>
                </a:solidFill>
                <a:effectLst/>
                <a:latin typeface="+mn-lt"/>
                <a:ea typeface="+mn-ea"/>
                <a:cs typeface="+mn-cs"/>
              </a:rPr>
              <a:t> strategies</a:t>
            </a:r>
          </a:p>
          <a:p>
            <a:r>
              <a:rPr lang="en-CA" sz="1200" b="0" i="0" kern="1200" dirty="0">
                <a:solidFill>
                  <a:schemeClr val="tx1"/>
                </a:solidFill>
                <a:effectLst/>
                <a:latin typeface="+mn-lt"/>
                <a:ea typeface="+mn-ea"/>
                <a:cs typeface="+mn-cs"/>
              </a:rPr>
              <a:t>●Persistent pain is treatable, with improvement anticipated, but it is not curable</a:t>
            </a:r>
          </a:p>
          <a:p>
            <a:r>
              <a:rPr lang="en-CA" sz="1200" b="0" i="0" kern="1200" dirty="0">
                <a:solidFill>
                  <a:schemeClr val="tx1"/>
                </a:solidFill>
                <a:effectLst/>
                <a:latin typeface="+mn-lt"/>
                <a:ea typeface="+mn-ea"/>
                <a:cs typeface="+mn-cs"/>
              </a:rPr>
              <a:t>●Although pain may not be totally eliminated, substantial improvement in function is realistic [</a:t>
            </a:r>
            <a:r>
              <a:rPr lang="en-CA" sz="1200" b="0" i="0" u="sng" kern="1200" dirty="0">
                <a:solidFill>
                  <a:schemeClr val="tx1"/>
                </a:solidFill>
                <a:effectLst/>
                <a:latin typeface="+mn-lt"/>
                <a:ea typeface="+mn-ea"/>
                <a:cs typeface="+mn-cs"/>
                <a:hlinkClick r:id="rId4"/>
              </a:rPr>
              <a:t>41</a:t>
            </a:r>
            <a:r>
              <a:rPr lang="en-CA" sz="1200" b="0" i="0" kern="1200" dirty="0">
                <a:solidFill>
                  <a:schemeClr val="tx1"/>
                </a:solidFill>
                <a:effectLst/>
                <a:latin typeface="+mn-lt"/>
                <a:ea typeface="+mn-ea"/>
                <a:cs typeface="+mn-cs"/>
              </a:rPr>
              <a:t>]</a:t>
            </a:r>
          </a:p>
          <a:p>
            <a:r>
              <a:rPr lang="en-CA" sz="1200" b="0" i="0" kern="1200" dirty="0">
                <a:solidFill>
                  <a:schemeClr val="tx1"/>
                </a:solidFill>
                <a:effectLst/>
                <a:latin typeface="+mn-lt"/>
                <a:ea typeface="+mn-ea"/>
                <a:cs typeface="+mn-cs"/>
              </a:rPr>
              <a:t>Effective pain management must consider not only the underlying condition(s) contributing to pain, but also patient comorbidities, the increased potential for drug-drug and drug-disease interactions and adverse reactions, and environmental factors: physical, psychosocial, and economic (</a:t>
            </a:r>
            <a:r>
              <a:rPr lang="en-CA" sz="1200" b="0" i="0" u="sng" kern="1200" dirty="0">
                <a:solidFill>
                  <a:schemeClr val="tx1"/>
                </a:solidFill>
                <a:effectLst/>
                <a:latin typeface="+mn-lt"/>
                <a:ea typeface="+mn-ea"/>
                <a:cs typeface="+mn-cs"/>
                <a:hlinkClick r:id="rId5"/>
              </a:rPr>
              <a:t>table 1</a:t>
            </a:r>
            <a:r>
              <a:rPr lang="en-CA" sz="1200" b="0" i="0" kern="1200" dirty="0">
                <a:solidFill>
                  <a:schemeClr val="tx1"/>
                </a:solidFill>
                <a:effectLst/>
                <a:latin typeface="+mn-lt"/>
                <a:ea typeface="+mn-ea"/>
                <a:cs typeface="+mn-cs"/>
              </a:rPr>
              <a:t>). General issues with respect to drug prescribing in older adults are discussed in detail separately (see </a:t>
            </a:r>
            <a:r>
              <a:rPr lang="en-CA" sz="1200" b="0" i="0" u="sng" kern="1200" dirty="0">
                <a:solidFill>
                  <a:schemeClr val="tx1"/>
                </a:solidFill>
                <a:effectLst/>
                <a:latin typeface="+mn-lt"/>
                <a:ea typeface="+mn-ea"/>
                <a:cs typeface="+mn-cs"/>
                <a:hlinkClick r:id="rId6"/>
              </a:rPr>
              <a:t>"Drug prescribing for older adults"</a:t>
            </a:r>
            <a:r>
              <a:rPr lang="en-CA" sz="1200" b="0" i="0" kern="1200" dirty="0">
                <a:solidFill>
                  <a:schemeClr val="tx1"/>
                </a:solidFill>
                <a:effectLst/>
                <a:latin typeface="+mn-lt"/>
                <a:ea typeface="+mn-ea"/>
                <a:cs typeface="+mn-cs"/>
              </a:rPr>
              <a:t>). Pain management is reviewed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51CE7798-D78B-4AC8-A321-150527B5256F}" type="slidenum">
              <a:rPr lang="en-CA" smtClean="0"/>
              <a:t>9</a:t>
            </a:fld>
            <a:endParaRPr lang="en-CA"/>
          </a:p>
        </p:txBody>
      </p:sp>
    </p:spTree>
    <p:extLst>
      <p:ext uri="{BB962C8B-B14F-4D97-AF65-F5344CB8AC3E}">
        <p14:creationId xmlns:p14="http://schemas.microsoft.com/office/powerpoint/2010/main" val="3790332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1CE7798-D78B-4AC8-A321-150527B5256F}" type="slidenum">
              <a:rPr lang="en-CA" smtClean="0"/>
              <a:t>37</a:t>
            </a:fld>
            <a:endParaRPr lang="en-CA"/>
          </a:p>
        </p:txBody>
      </p:sp>
    </p:spTree>
    <p:extLst>
      <p:ext uri="{BB962C8B-B14F-4D97-AF65-F5344CB8AC3E}">
        <p14:creationId xmlns:p14="http://schemas.microsoft.com/office/powerpoint/2010/main" val="1026008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CA" dirty="0">
                <a:effectLst/>
              </a:rPr>
              <a:t>Start with 2.5 to 10 mg orally every four hours as needed (an oral solution is available for initial low doses; lowest tablet strength available in US is 15 mg)</a:t>
            </a:r>
          </a:p>
          <a:p>
            <a:pPr fontAlgn="t"/>
            <a:r>
              <a:rPr lang="en-CA" dirty="0">
                <a:effectLst/>
              </a:rPr>
              <a:t>After 3 to 7 days determine 24-hour dose requirement and convert to extended </a:t>
            </a:r>
            <a:r>
              <a:rPr lang="en-CA" dirty="0" err="1">
                <a:effectLst/>
              </a:rPr>
              <a:t>releaseIn</a:t>
            </a:r>
            <a:r>
              <a:rPr lang="en-CA" dirty="0">
                <a:effectLst/>
              </a:rPr>
              <a:t> patients with renal impairment, clearance of active and potentially neurotoxic metabolites is decreased</a:t>
            </a:r>
          </a:p>
          <a:p>
            <a:pPr fontAlgn="t"/>
            <a:r>
              <a:rPr lang="en-CA" dirty="0">
                <a:effectLst/>
              </a:rPr>
              <a:t>Hydromorphone or fentanyl may be better choices for older adults with renal impairment (</a:t>
            </a:r>
            <a:r>
              <a:rPr lang="en-CA" dirty="0" err="1">
                <a:effectLst/>
              </a:rPr>
              <a:t>CrCl</a:t>
            </a:r>
            <a:r>
              <a:rPr lang="en-CA" dirty="0">
                <a:effectLst/>
              </a:rPr>
              <a:t> &lt;60 mL/min)</a:t>
            </a:r>
          </a:p>
          <a:p>
            <a:pPr fontAlgn="t"/>
            <a:r>
              <a:rPr lang="en-CA" dirty="0">
                <a:effectLst/>
              </a:rPr>
              <a:t>For extended-release forms, some patients may require every eight hour dosing for effective analgesia; a 12- to 24-hour dosing interval is appropriate for most older adults</a:t>
            </a:r>
          </a:p>
          <a:p>
            <a:endParaRPr lang="en-CA" dirty="0"/>
          </a:p>
          <a:p>
            <a:r>
              <a:rPr lang="en-CA" dirty="0"/>
              <a:t>Oxycodone </a:t>
            </a:r>
          </a:p>
        </p:txBody>
      </p:sp>
      <p:sp>
        <p:nvSpPr>
          <p:cNvPr id="4" name="Slide Number Placeholder 3"/>
          <p:cNvSpPr>
            <a:spLocks noGrp="1"/>
          </p:cNvSpPr>
          <p:nvPr>
            <p:ph type="sldNum" sz="quarter" idx="10"/>
          </p:nvPr>
        </p:nvSpPr>
        <p:spPr/>
        <p:txBody>
          <a:bodyPr/>
          <a:lstStyle/>
          <a:p>
            <a:fld id="{51CE7798-D78B-4AC8-A321-150527B5256F}" type="slidenum">
              <a:rPr lang="en-CA" smtClean="0"/>
              <a:t>39</a:t>
            </a:fld>
            <a:endParaRPr lang="en-CA"/>
          </a:p>
        </p:txBody>
      </p:sp>
    </p:spTree>
    <p:extLst>
      <p:ext uri="{BB962C8B-B14F-4D97-AF65-F5344CB8AC3E}">
        <p14:creationId xmlns:p14="http://schemas.microsoft.com/office/powerpoint/2010/main" val="2596858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1CE7798-D78B-4AC8-A321-150527B5256F}" type="slidenum">
              <a:rPr lang="en-CA" smtClean="0"/>
              <a:t>40</a:t>
            </a:fld>
            <a:endParaRPr lang="en-CA"/>
          </a:p>
        </p:txBody>
      </p:sp>
    </p:spTree>
    <p:extLst>
      <p:ext uri="{BB962C8B-B14F-4D97-AF65-F5344CB8AC3E}">
        <p14:creationId xmlns:p14="http://schemas.microsoft.com/office/powerpoint/2010/main" val="2420523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Persistent pain is treatable, with improvement anticipated, but it is not curable</a:t>
            </a:r>
          </a:p>
          <a:p>
            <a:r>
              <a:rPr lang="en-CA" sz="1200" b="0" i="0" kern="1200" dirty="0">
                <a:solidFill>
                  <a:schemeClr val="tx1"/>
                </a:solidFill>
                <a:effectLst/>
                <a:latin typeface="+mn-lt"/>
                <a:ea typeface="+mn-ea"/>
                <a:cs typeface="+mn-cs"/>
              </a:rPr>
              <a:t>●Although pain may not be totally eliminated, substantial improvement in function is realistic</a:t>
            </a:r>
          </a:p>
          <a:p>
            <a:endParaRPr lang="en-CA" dirty="0"/>
          </a:p>
        </p:txBody>
      </p:sp>
      <p:sp>
        <p:nvSpPr>
          <p:cNvPr id="4" name="Slide Number Placeholder 3"/>
          <p:cNvSpPr>
            <a:spLocks noGrp="1"/>
          </p:cNvSpPr>
          <p:nvPr>
            <p:ph type="sldNum" sz="quarter" idx="10"/>
          </p:nvPr>
        </p:nvSpPr>
        <p:spPr/>
        <p:txBody>
          <a:bodyPr/>
          <a:lstStyle/>
          <a:p>
            <a:fld id="{51CE7798-D78B-4AC8-A321-150527B5256F}" type="slidenum">
              <a:rPr lang="en-CA" smtClean="0"/>
              <a:t>41</a:t>
            </a:fld>
            <a:endParaRPr lang="en-CA"/>
          </a:p>
        </p:txBody>
      </p:sp>
    </p:spTree>
    <p:extLst>
      <p:ext uri="{BB962C8B-B14F-4D97-AF65-F5344CB8AC3E}">
        <p14:creationId xmlns:p14="http://schemas.microsoft.com/office/powerpoint/2010/main" val="3278033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Pain makes an older adult vulnerable to other stressors ( difficultly with IADL’s, loss of social support, depression </a:t>
            </a:r>
            <a:r>
              <a:rPr lang="en-CA" dirty="0" err="1"/>
              <a:t>etc</a:t>
            </a:r>
            <a:r>
              <a:rPr lang="en-CA" dirty="0"/>
              <a:t>). Sometimes targeting the other stressors can be the best treatment target.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Older adult first and person with pain</a:t>
            </a:r>
            <a:r>
              <a:rPr lang="en-CA" baseline="0" dirty="0"/>
              <a:t> second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r>
              <a:rPr lang="en-CA" sz="1200" b="0" i="0" kern="1200" dirty="0">
                <a:solidFill>
                  <a:schemeClr val="tx1"/>
                </a:solidFill>
                <a:effectLst/>
                <a:latin typeface="+mn-lt"/>
                <a:ea typeface="+mn-ea"/>
                <a:cs typeface="+mn-cs"/>
              </a:rPr>
              <a:t>The main goal in the treatment of persistent pain is to maximize function and quality of life while minimizing adverse effects that may be associated with treatment. Identifying the impact that the pain has upon all aspects of the patient's life allows the provider to determine treatment targets and evaluate response to treatment in a way that is meaningful to the individual [</a:t>
            </a:r>
            <a:r>
              <a:rPr lang="en-CA" sz="1200" b="0" i="0" u="sng" kern="1200" dirty="0">
                <a:solidFill>
                  <a:schemeClr val="tx1"/>
                </a:solidFill>
                <a:effectLst/>
                <a:latin typeface="+mn-lt"/>
                <a:ea typeface="+mn-ea"/>
                <a:cs typeface="+mn-cs"/>
                <a:hlinkClick r:id="rId3"/>
              </a:rPr>
              <a:t>42</a:t>
            </a:r>
            <a:r>
              <a:rPr lang="en-CA" sz="1200" b="0" i="0" kern="1200" dirty="0">
                <a:solidFill>
                  <a:schemeClr val="tx1"/>
                </a:solidFill>
                <a:effectLst/>
                <a:latin typeface="+mn-lt"/>
                <a:ea typeface="+mn-ea"/>
                <a:cs typeface="+mn-cs"/>
              </a:rPr>
              <a:t>].</a:t>
            </a:r>
          </a:p>
          <a:p>
            <a:r>
              <a:rPr lang="en-CA" sz="1200" b="0" i="0" kern="1200" dirty="0">
                <a:solidFill>
                  <a:schemeClr val="tx1"/>
                </a:solidFill>
                <a:effectLst/>
                <a:latin typeface="+mn-lt"/>
                <a:ea typeface="+mn-ea"/>
                <a:cs typeface="+mn-cs"/>
              </a:rPr>
              <a:t>Due to the multifaceted nature of persistent pain, total pain elimination is not a realistic goal. It is therefore important to ensure that the older patient understands three general principles in the expectations of optimal pain management:</a:t>
            </a:r>
          </a:p>
          <a:p>
            <a:r>
              <a:rPr lang="en-CA" sz="1200" b="0" i="0" kern="1200" dirty="0">
                <a:solidFill>
                  <a:schemeClr val="tx1"/>
                </a:solidFill>
                <a:effectLst/>
                <a:latin typeface="+mn-lt"/>
                <a:ea typeface="+mn-ea"/>
                <a:cs typeface="+mn-cs"/>
              </a:rPr>
              <a:t>●Persistent pain is multifactorial, requiring an approach that addresses a variety of </a:t>
            </a:r>
            <a:r>
              <a:rPr lang="en-CA" sz="1200" b="0" i="0" kern="1200" dirty="0" err="1">
                <a:solidFill>
                  <a:schemeClr val="tx1"/>
                </a:solidFill>
                <a:effectLst/>
                <a:latin typeface="+mn-lt"/>
                <a:ea typeface="+mn-ea"/>
                <a:cs typeface="+mn-cs"/>
              </a:rPr>
              <a:t>etiologies</a:t>
            </a:r>
            <a:r>
              <a:rPr lang="en-CA" sz="1200" b="0" i="0" kern="1200" dirty="0">
                <a:solidFill>
                  <a:schemeClr val="tx1"/>
                </a:solidFill>
                <a:effectLst/>
                <a:latin typeface="+mn-lt"/>
                <a:ea typeface="+mn-ea"/>
                <a:cs typeface="+mn-cs"/>
              </a:rPr>
              <a:t> and includes both pharmacologic and </a:t>
            </a:r>
            <a:r>
              <a:rPr lang="en-CA" sz="1200" b="0" i="0" kern="1200" dirty="0" err="1">
                <a:solidFill>
                  <a:schemeClr val="tx1"/>
                </a:solidFill>
                <a:effectLst/>
                <a:latin typeface="+mn-lt"/>
                <a:ea typeface="+mn-ea"/>
                <a:cs typeface="+mn-cs"/>
              </a:rPr>
              <a:t>nonpharmacologic</a:t>
            </a:r>
            <a:r>
              <a:rPr lang="en-CA" sz="1200" b="0" i="0" kern="1200" dirty="0">
                <a:solidFill>
                  <a:schemeClr val="tx1"/>
                </a:solidFill>
                <a:effectLst/>
                <a:latin typeface="+mn-lt"/>
                <a:ea typeface="+mn-ea"/>
                <a:cs typeface="+mn-cs"/>
              </a:rPr>
              <a:t> strategies</a:t>
            </a:r>
          </a:p>
          <a:p>
            <a:r>
              <a:rPr lang="en-CA" sz="1200" b="0" i="0" kern="1200" dirty="0">
                <a:solidFill>
                  <a:schemeClr val="tx1"/>
                </a:solidFill>
                <a:effectLst/>
                <a:latin typeface="+mn-lt"/>
                <a:ea typeface="+mn-ea"/>
                <a:cs typeface="+mn-cs"/>
              </a:rPr>
              <a:t>●Persistent pain is treatable, with improvement anticipated, but it is not curable</a:t>
            </a:r>
          </a:p>
          <a:p>
            <a:r>
              <a:rPr lang="en-CA" sz="1200" b="0" i="0" kern="1200" dirty="0">
                <a:solidFill>
                  <a:schemeClr val="tx1"/>
                </a:solidFill>
                <a:effectLst/>
                <a:latin typeface="+mn-lt"/>
                <a:ea typeface="+mn-ea"/>
                <a:cs typeface="+mn-cs"/>
              </a:rPr>
              <a:t>●Although pain may not be totally eliminated, substantial improvement in function is realistic [</a:t>
            </a:r>
            <a:r>
              <a:rPr lang="en-CA" sz="1200" b="0" i="0" u="sng" kern="1200" dirty="0">
                <a:solidFill>
                  <a:schemeClr val="tx1"/>
                </a:solidFill>
                <a:effectLst/>
                <a:latin typeface="+mn-lt"/>
                <a:ea typeface="+mn-ea"/>
                <a:cs typeface="+mn-cs"/>
                <a:hlinkClick r:id="rId4"/>
              </a:rPr>
              <a:t>41</a:t>
            </a:r>
            <a:r>
              <a:rPr lang="en-CA" sz="1200" b="0" i="0" kern="1200" dirty="0">
                <a:solidFill>
                  <a:schemeClr val="tx1"/>
                </a:solidFill>
                <a:effectLst/>
                <a:latin typeface="+mn-lt"/>
                <a:ea typeface="+mn-ea"/>
                <a:cs typeface="+mn-cs"/>
              </a:rPr>
              <a:t>]</a:t>
            </a:r>
          </a:p>
          <a:p>
            <a:r>
              <a:rPr lang="en-CA" sz="1200" b="0" i="0" kern="1200" dirty="0">
                <a:solidFill>
                  <a:schemeClr val="tx1"/>
                </a:solidFill>
                <a:effectLst/>
                <a:latin typeface="+mn-lt"/>
                <a:ea typeface="+mn-ea"/>
                <a:cs typeface="+mn-cs"/>
              </a:rPr>
              <a:t>Effective pain management must consider not only the underlying condition(s) contributing to pain, but also patient comorbidities, the increased potential for drug-drug and drug-disease interactions and adverse reactions, and environmental factors: physical, psychosocial, and economic (</a:t>
            </a:r>
            <a:r>
              <a:rPr lang="en-CA" sz="1200" b="0" i="0" u="sng" kern="1200" dirty="0">
                <a:solidFill>
                  <a:schemeClr val="tx1"/>
                </a:solidFill>
                <a:effectLst/>
                <a:latin typeface="+mn-lt"/>
                <a:ea typeface="+mn-ea"/>
                <a:cs typeface="+mn-cs"/>
                <a:hlinkClick r:id="rId5"/>
              </a:rPr>
              <a:t>table 1</a:t>
            </a:r>
            <a:r>
              <a:rPr lang="en-CA" sz="1200" b="0" i="0" kern="1200" dirty="0">
                <a:solidFill>
                  <a:schemeClr val="tx1"/>
                </a:solidFill>
                <a:effectLst/>
                <a:latin typeface="+mn-lt"/>
                <a:ea typeface="+mn-ea"/>
                <a:cs typeface="+mn-cs"/>
              </a:rPr>
              <a:t>). General issues with respect to drug prescribing in older adults are discussed in detail separately (see </a:t>
            </a:r>
            <a:r>
              <a:rPr lang="en-CA" sz="1200" b="0" i="0" u="sng" kern="1200" dirty="0">
                <a:solidFill>
                  <a:schemeClr val="tx1"/>
                </a:solidFill>
                <a:effectLst/>
                <a:latin typeface="+mn-lt"/>
                <a:ea typeface="+mn-ea"/>
                <a:cs typeface="+mn-cs"/>
                <a:hlinkClick r:id="rId6"/>
              </a:rPr>
              <a:t>"Drug prescribing for older adults"</a:t>
            </a:r>
            <a:r>
              <a:rPr lang="en-CA" sz="1200" b="0" i="0" kern="1200" dirty="0">
                <a:solidFill>
                  <a:schemeClr val="tx1"/>
                </a:solidFill>
                <a:effectLst/>
                <a:latin typeface="+mn-lt"/>
                <a:ea typeface="+mn-ea"/>
                <a:cs typeface="+mn-cs"/>
              </a:rPr>
              <a:t>). Pain management is reviewed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51CE7798-D78B-4AC8-A321-150527B5256F}" type="slidenum">
              <a:rPr lang="en-CA" smtClean="0"/>
              <a:t>10</a:t>
            </a:fld>
            <a:endParaRPr lang="en-CA"/>
          </a:p>
        </p:txBody>
      </p:sp>
    </p:spTree>
    <p:extLst>
      <p:ext uri="{BB962C8B-B14F-4D97-AF65-F5344CB8AC3E}">
        <p14:creationId xmlns:p14="http://schemas.microsoft.com/office/powerpoint/2010/main" val="4188321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Communication barriers to reporting pain( sensory, motor, cognitive, language)  </a:t>
            </a:r>
          </a:p>
          <a:p>
            <a:endParaRPr lang="en-CA" dirty="0"/>
          </a:p>
          <a:p>
            <a:r>
              <a:rPr lang="en-CA" dirty="0"/>
              <a:t>VITAMIN C</a:t>
            </a:r>
          </a:p>
          <a:p>
            <a:r>
              <a:rPr lang="en-CA" dirty="0"/>
              <a:t>Vascular, infectious,</a:t>
            </a:r>
            <a:r>
              <a:rPr lang="en-CA" baseline="0" dirty="0"/>
              <a:t> traumatic, autoimmune, metabolic, </a:t>
            </a:r>
            <a:r>
              <a:rPr lang="en-CA" baseline="0" dirty="0" err="1"/>
              <a:t>iatrogenic,neoplastic</a:t>
            </a:r>
            <a:r>
              <a:rPr lang="en-CA" baseline="0" dirty="0"/>
              <a:t>, </a:t>
            </a:r>
            <a:r>
              <a:rPr lang="en-CA" baseline="0" dirty="0" err="1"/>
              <a:t>congentital</a:t>
            </a:r>
            <a:r>
              <a:rPr lang="en-CA" baseline="0" dirty="0"/>
              <a:t> </a:t>
            </a:r>
          </a:p>
          <a:p>
            <a:r>
              <a:rPr lang="en-CA" baseline="0" dirty="0"/>
              <a:t>- claudication, </a:t>
            </a:r>
            <a:r>
              <a:rPr lang="en-CA" baseline="0" dirty="0" err="1"/>
              <a:t>infectionous</a:t>
            </a:r>
            <a:r>
              <a:rPr lang="en-CA" baseline="0" dirty="0"/>
              <a:t> polyarthritis – traumatic – OA in multiple joints, autoimmune PMR seronegative RA, neoplastic- cancer, </a:t>
            </a:r>
            <a:endParaRPr lang="en-CA" dirty="0"/>
          </a:p>
        </p:txBody>
      </p:sp>
      <p:sp>
        <p:nvSpPr>
          <p:cNvPr id="4" name="Slide Number Placeholder 3"/>
          <p:cNvSpPr>
            <a:spLocks noGrp="1"/>
          </p:cNvSpPr>
          <p:nvPr>
            <p:ph type="sldNum" sz="quarter" idx="10"/>
          </p:nvPr>
        </p:nvSpPr>
        <p:spPr/>
        <p:txBody>
          <a:bodyPr/>
          <a:lstStyle/>
          <a:p>
            <a:fld id="{51CE7798-D78B-4AC8-A321-150527B5256F}" type="slidenum">
              <a:rPr lang="en-CA" smtClean="0"/>
              <a:t>11</a:t>
            </a:fld>
            <a:endParaRPr lang="en-CA"/>
          </a:p>
        </p:txBody>
      </p:sp>
    </p:spTree>
    <p:extLst>
      <p:ext uri="{BB962C8B-B14F-4D97-AF65-F5344CB8AC3E}">
        <p14:creationId xmlns:p14="http://schemas.microsoft.com/office/powerpoint/2010/main" val="170558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Pulses, bruits </a:t>
            </a:r>
            <a:r>
              <a:rPr lang="en-CA" dirty="0" err="1"/>
              <a:t>subcla</a:t>
            </a:r>
            <a:r>
              <a:rPr lang="en-CA" dirty="0"/>
              <a:t>/femoral, extremity</a:t>
            </a:r>
            <a:r>
              <a:rPr lang="en-CA" baseline="0" dirty="0"/>
              <a:t> </a:t>
            </a:r>
            <a:r>
              <a:rPr lang="en-CA" baseline="0" dirty="0" err="1"/>
              <a:t>rubor</a:t>
            </a:r>
            <a:r>
              <a:rPr lang="en-CA" baseline="0" dirty="0"/>
              <a:t>, cyanosis, petechial, ABI in legs, </a:t>
            </a:r>
            <a:r>
              <a:rPr lang="en-CA" baseline="0" dirty="0" err="1"/>
              <a:t>temoral</a:t>
            </a:r>
            <a:r>
              <a:rPr lang="en-CA" baseline="0" dirty="0"/>
              <a:t> artery tenderness</a:t>
            </a:r>
          </a:p>
          <a:p>
            <a:r>
              <a:rPr lang="en-CA" baseline="0" dirty="0"/>
              <a:t>No rashes, murmurs, purpura</a:t>
            </a:r>
          </a:p>
          <a:p>
            <a:r>
              <a:rPr lang="en-CA" baseline="0" dirty="0"/>
              <a:t>No edema </a:t>
            </a:r>
          </a:p>
          <a:p>
            <a:r>
              <a:rPr lang="en-CA" baseline="0" dirty="0"/>
              <a:t>No signs hypothyroidism – reflex's delayed relaxation, loss hair, goiter, myxedema </a:t>
            </a:r>
          </a:p>
          <a:p>
            <a:r>
              <a:rPr lang="en-CA" baseline="0" dirty="0"/>
              <a:t>No heliotrope rash, shawl sign, </a:t>
            </a:r>
            <a:r>
              <a:rPr lang="en-CA" baseline="0" dirty="0" err="1"/>
              <a:t>gottrons</a:t>
            </a:r>
            <a:r>
              <a:rPr lang="en-CA" baseline="0" dirty="0"/>
              <a:t> papules </a:t>
            </a:r>
          </a:p>
          <a:p>
            <a:r>
              <a:rPr lang="en-CA" baseline="0" dirty="0"/>
              <a:t>No tremor, </a:t>
            </a:r>
            <a:r>
              <a:rPr lang="en-CA" baseline="0" dirty="0" err="1"/>
              <a:t>ridigity</a:t>
            </a:r>
            <a:r>
              <a:rPr lang="en-CA" baseline="0" dirty="0"/>
              <a:t>, bradykinesia, or postural instability </a:t>
            </a:r>
          </a:p>
          <a:p>
            <a:endParaRPr lang="en-CA" baseline="0" dirty="0"/>
          </a:p>
          <a:p>
            <a:r>
              <a:rPr lang="en-CA" dirty="0"/>
              <a:t>http://radiopaedia.org/articles/shoulder-radiograph-an-approach </a:t>
            </a:r>
          </a:p>
        </p:txBody>
      </p:sp>
      <p:sp>
        <p:nvSpPr>
          <p:cNvPr id="4" name="Slide Number Placeholder 3"/>
          <p:cNvSpPr>
            <a:spLocks noGrp="1"/>
          </p:cNvSpPr>
          <p:nvPr>
            <p:ph type="sldNum" sz="quarter" idx="10"/>
          </p:nvPr>
        </p:nvSpPr>
        <p:spPr/>
        <p:txBody>
          <a:bodyPr/>
          <a:lstStyle/>
          <a:p>
            <a:fld id="{51CE7798-D78B-4AC8-A321-150527B5256F}" type="slidenum">
              <a:rPr lang="en-CA" smtClean="0"/>
              <a:t>12</a:t>
            </a:fld>
            <a:endParaRPr lang="en-CA"/>
          </a:p>
        </p:txBody>
      </p:sp>
    </p:spTree>
    <p:extLst>
      <p:ext uri="{BB962C8B-B14F-4D97-AF65-F5344CB8AC3E}">
        <p14:creationId xmlns:p14="http://schemas.microsoft.com/office/powerpoint/2010/main" val="2787440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(such as fatigue, rash, adenopathy, alopecia, oral and nasal ulcers, pleuritic chest pain, Raynaud phenomenon, or dry eyes and mouth</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For example, exposure to or past infection with viral hepatitis may suggest the diagnosis of viral arthralgia. Exposure to ticks or young children may suggest Lyme disease or parvovirus infection, respectively.</a:t>
            </a:r>
          </a:p>
          <a:p>
            <a:r>
              <a:rPr lang="en-CA" sz="1200" b="0" i="0" kern="1200" dirty="0">
                <a:solidFill>
                  <a:schemeClr val="tx1"/>
                </a:solidFill>
                <a:effectLst/>
                <a:latin typeface="+mn-lt"/>
                <a:ea typeface="+mn-ea"/>
                <a:cs typeface="+mn-cs"/>
              </a:rPr>
              <a:t>Dental work </a:t>
            </a:r>
            <a:endParaRPr lang="en-CA" dirty="0"/>
          </a:p>
        </p:txBody>
      </p:sp>
      <p:sp>
        <p:nvSpPr>
          <p:cNvPr id="4" name="Slide Number Placeholder 3"/>
          <p:cNvSpPr>
            <a:spLocks noGrp="1"/>
          </p:cNvSpPr>
          <p:nvPr>
            <p:ph type="sldNum" sz="quarter" idx="10"/>
          </p:nvPr>
        </p:nvSpPr>
        <p:spPr/>
        <p:txBody>
          <a:bodyPr/>
          <a:lstStyle/>
          <a:p>
            <a:fld id="{51CE7798-D78B-4AC8-A321-150527B5256F}" type="slidenum">
              <a:rPr lang="en-CA" smtClean="0"/>
              <a:t>13</a:t>
            </a:fld>
            <a:endParaRPr lang="en-CA"/>
          </a:p>
        </p:txBody>
      </p:sp>
    </p:spTree>
    <p:extLst>
      <p:ext uri="{BB962C8B-B14F-4D97-AF65-F5344CB8AC3E}">
        <p14:creationId xmlns:p14="http://schemas.microsoft.com/office/powerpoint/2010/main" val="646692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Second Line Investigations: SPEP, UPEP, serum free light chains, RF, ANA ( anti </a:t>
            </a:r>
            <a:r>
              <a:rPr lang="en-CA" dirty="0" err="1"/>
              <a:t>ro</a:t>
            </a:r>
            <a:r>
              <a:rPr lang="en-CA" dirty="0"/>
              <a:t>, anti La, anti Jo1, Anti RNP, anti Sm), anti CCP,  age appropriate malignancy screening, Hep B, Hep C, Parvo virus, Lyme serology </a:t>
            </a:r>
          </a:p>
          <a:p>
            <a:endParaRPr lang="en-CA" dirty="0"/>
          </a:p>
        </p:txBody>
      </p:sp>
      <p:sp>
        <p:nvSpPr>
          <p:cNvPr id="4" name="Slide Number Placeholder 3"/>
          <p:cNvSpPr>
            <a:spLocks noGrp="1"/>
          </p:cNvSpPr>
          <p:nvPr>
            <p:ph type="sldNum" sz="quarter" idx="10"/>
          </p:nvPr>
        </p:nvSpPr>
        <p:spPr/>
        <p:txBody>
          <a:bodyPr/>
          <a:lstStyle/>
          <a:p>
            <a:fld id="{51CE7798-D78B-4AC8-A321-150527B5256F}" type="slidenum">
              <a:rPr lang="en-CA" smtClean="0"/>
              <a:t>14</a:t>
            </a:fld>
            <a:endParaRPr lang="en-CA"/>
          </a:p>
        </p:txBody>
      </p:sp>
    </p:spTree>
    <p:extLst>
      <p:ext uri="{BB962C8B-B14F-4D97-AF65-F5344CB8AC3E}">
        <p14:creationId xmlns:p14="http://schemas.microsoft.com/office/powerpoint/2010/main" val="789066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http://www.health.gov.on.ca/en/public/programs/adp/publications/hearaid.aspx </a:t>
            </a:r>
          </a:p>
        </p:txBody>
      </p:sp>
      <p:sp>
        <p:nvSpPr>
          <p:cNvPr id="4" name="Slide Number Placeholder 3"/>
          <p:cNvSpPr>
            <a:spLocks noGrp="1"/>
          </p:cNvSpPr>
          <p:nvPr>
            <p:ph type="sldNum" sz="quarter" idx="10"/>
          </p:nvPr>
        </p:nvSpPr>
        <p:spPr/>
        <p:txBody>
          <a:bodyPr/>
          <a:lstStyle/>
          <a:p>
            <a:fld id="{51CE7798-D78B-4AC8-A321-150527B5256F}" type="slidenum">
              <a:rPr lang="en-CA" smtClean="0"/>
              <a:t>16</a:t>
            </a:fld>
            <a:endParaRPr lang="en-CA"/>
          </a:p>
        </p:txBody>
      </p:sp>
    </p:spTree>
    <p:extLst>
      <p:ext uri="{BB962C8B-B14F-4D97-AF65-F5344CB8AC3E}">
        <p14:creationId xmlns:p14="http://schemas.microsoft.com/office/powerpoint/2010/main" val="3517738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Observe</a:t>
            </a:r>
            <a:r>
              <a:rPr lang="en-CA" baseline="0" dirty="0"/>
              <a:t> the patient under different conditions</a:t>
            </a:r>
          </a:p>
          <a:p>
            <a:r>
              <a:rPr lang="en-CA" baseline="0" dirty="0"/>
              <a:t>A cut off score of 2 is recommended to </a:t>
            </a:r>
            <a:r>
              <a:rPr lang="en-CA" baseline="0" dirty="0" err="1"/>
              <a:t>intiate</a:t>
            </a:r>
            <a:r>
              <a:rPr lang="en-CA" baseline="0" dirty="0"/>
              <a:t> pain treatment </a:t>
            </a:r>
            <a:endParaRPr lang="en-CA" dirty="0"/>
          </a:p>
        </p:txBody>
      </p:sp>
      <p:sp>
        <p:nvSpPr>
          <p:cNvPr id="4" name="Slide Number Placeholder 3"/>
          <p:cNvSpPr>
            <a:spLocks noGrp="1"/>
          </p:cNvSpPr>
          <p:nvPr>
            <p:ph type="sldNum" sz="quarter" idx="10"/>
          </p:nvPr>
        </p:nvSpPr>
        <p:spPr/>
        <p:txBody>
          <a:bodyPr/>
          <a:lstStyle/>
          <a:p>
            <a:fld id="{51CE7798-D78B-4AC8-A321-150527B5256F}" type="slidenum">
              <a:rPr lang="en-CA" smtClean="0"/>
              <a:t>19</a:t>
            </a:fld>
            <a:endParaRPr lang="en-CA"/>
          </a:p>
        </p:txBody>
      </p:sp>
    </p:spTree>
    <p:extLst>
      <p:ext uri="{BB962C8B-B14F-4D97-AF65-F5344CB8AC3E}">
        <p14:creationId xmlns:p14="http://schemas.microsoft.com/office/powerpoint/2010/main" val="2572261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B41101-F279-4D3B-AD12-C24E08A165EB}" type="datetime1">
              <a:rPr lang="en-CA" smtClean="0"/>
              <a:t>25/07/2016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C3CA85-16C3-4D83-A299-A1C15C1C295C}" type="slidenum">
              <a:rPr lang="en-CA" smtClean="0"/>
              <a:t>‹#›</a:t>
            </a:fld>
            <a:endParaRPr lang="en-CA"/>
          </a:p>
        </p:txBody>
      </p:sp>
    </p:spTree>
    <p:extLst>
      <p:ext uri="{BB962C8B-B14F-4D97-AF65-F5344CB8AC3E}">
        <p14:creationId xmlns:p14="http://schemas.microsoft.com/office/powerpoint/2010/main" val="902051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72AE34-9A25-45F1-9E62-BCBBF1698B3D}" type="datetime1">
              <a:rPr lang="en-CA" smtClean="0"/>
              <a:t>25/07/2016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C3CA85-16C3-4D83-A299-A1C15C1C295C}" type="slidenum">
              <a:rPr lang="en-CA" smtClean="0"/>
              <a:t>‹#›</a:t>
            </a:fld>
            <a:endParaRPr lang="en-CA"/>
          </a:p>
        </p:txBody>
      </p:sp>
    </p:spTree>
    <p:extLst>
      <p:ext uri="{BB962C8B-B14F-4D97-AF65-F5344CB8AC3E}">
        <p14:creationId xmlns:p14="http://schemas.microsoft.com/office/powerpoint/2010/main" val="394126588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72AE34-9A25-45F1-9E62-BCBBF1698B3D}" type="datetime1">
              <a:rPr lang="en-CA" smtClean="0"/>
              <a:t>25/07/2016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C3CA85-16C3-4D83-A299-A1C15C1C295C}" type="slidenum">
              <a:rPr lang="en-CA" smtClean="0"/>
              <a:t>‹#›</a:t>
            </a:fld>
            <a:endParaRPr lang="en-CA"/>
          </a:p>
        </p:txBody>
      </p:sp>
    </p:spTree>
    <p:extLst>
      <p:ext uri="{BB962C8B-B14F-4D97-AF65-F5344CB8AC3E}">
        <p14:creationId xmlns:p14="http://schemas.microsoft.com/office/powerpoint/2010/main" val="370608821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72AE34-9A25-45F1-9E62-BCBBF1698B3D}" type="datetime1">
              <a:rPr lang="en-CA" smtClean="0"/>
              <a:t>25/07/2016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C3CA85-16C3-4D83-A299-A1C15C1C295C}" type="slidenum">
              <a:rPr lang="en-CA" smtClean="0"/>
              <a:t>‹#›</a:t>
            </a:fld>
            <a:endParaRPr lang="en-CA"/>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2361902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72AE34-9A25-45F1-9E62-BCBBF1698B3D}" type="datetime1">
              <a:rPr lang="en-CA" smtClean="0"/>
              <a:t>25/07/2016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C3CA85-16C3-4D83-A299-A1C15C1C295C}" type="slidenum">
              <a:rPr lang="en-CA" smtClean="0"/>
              <a:t>‹#›</a:t>
            </a:fld>
            <a:endParaRPr lang="en-CA"/>
          </a:p>
        </p:txBody>
      </p:sp>
    </p:spTree>
    <p:extLst>
      <p:ext uri="{BB962C8B-B14F-4D97-AF65-F5344CB8AC3E}">
        <p14:creationId xmlns:p14="http://schemas.microsoft.com/office/powerpoint/2010/main" val="268785565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272AE34-9A25-45F1-9E62-BCBBF1698B3D}" type="datetime1">
              <a:rPr lang="en-CA" smtClean="0"/>
              <a:t>25/07/2016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C3CA85-16C3-4D83-A299-A1C15C1C295C}" type="slidenum">
              <a:rPr lang="en-CA" smtClean="0"/>
              <a:t>‹#›</a:t>
            </a:fld>
            <a:endParaRPr lang="en-CA"/>
          </a:p>
        </p:txBody>
      </p:sp>
    </p:spTree>
    <p:extLst>
      <p:ext uri="{BB962C8B-B14F-4D97-AF65-F5344CB8AC3E}">
        <p14:creationId xmlns:p14="http://schemas.microsoft.com/office/powerpoint/2010/main" val="240097945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272AE34-9A25-45F1-9E62-BCBBF1698B3D}" type="datetime1">
              <a:rPr lang="en-CA" smtClean="0"/>
              <a:t>25/07/2016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C3CA85-16C3-4D83-A299-A1C15C1C295C}" type="slidenum">
              <a:rPr lang="en-CA" smtClean="0"/>
              <a:t>‹#›</a:t>
            </a:fld>
            <a:endParaRPr lang="en-CA"/>
          </a:p>
        </p:txBody>
      </p:sp>
    </p:spTree>
    <p:extLst>
      <p:ext uri="{BB962C8B-B14F-4D97-AF65-F5344CB8AC3E}">
        <p14:creationId xmlns:p14="http://schemas.microsoft.com/office/powerpoint/2010/main" val="2905644758"/>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17D580-812B-4DAE-8368-2F7D107D88DD}" type="datetime1">
              <a:rPr lang="en-CA" smtClean="0"/>
              <a:t>25/07/2016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C3CA85-16C3-4D83-A299-A1C15C1C295C}" type="slidenum">
              <a:rPr lang="en-CA" smtClean="0"/>
              <a:t>‹#›</a:t>
            </a:fld>
            <a:endParaRPr lang="en-CA"/>
          </a:p>
        </p:txBody>
      </p:sp>
    </p:spTree>
    <p:extLst>
      <p:ext uri="{BB962C8B-B14F-4D97-AF65-F5344CB8AC3E}">
        <p14:creationId xmlns:p14="http://schemas.microsoft.com/office/powerpoint/2010/main" val="559019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932FD-CE33-45EC-885B-B4506B514FE1}" type="datetime1">
              <a:rPr lang="en-CA" smtClean="0"/>
              <a:t>25/07/2016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C3CA85-16C3-4D83-A299-A1C15C1C295C}" type="slidenum">
              <a:rPr lang="en-CA" smtClean="0"/>
              <a:t>‹#›</a:t>
            </a:fld>
            <a:endParaRPr lang="en-CA"/>
          </a:p>
        </p:txBody>
      </p:sp>
    </p:spTree>
    <p:extLst>
      <p:ext uri="{BB962C8B-B14F-4D97-AF65-F5344CB8AC3E}">
        <p14:creationId xmlns:p14="http://schemas.microsoft.com/office/powerpoint/2010/main" val="2012299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927522-6AF9-4A40-AEA5-7F0BF9AC0927}" type="datetime1">
              <a:rPr lang="en-CA" smtClean="0"/>
              <a:t>25/07/2016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C3CA85-16C3-4D83-A299-A1C15C1C295C}" type="slidenum">
              <a:rPr lang="en-CA" smtClean="0"/>
              <a:t>‹#›</a:t>
            </a:fld>
            <a:endParaRPr lang="en-CA"/>
          </a:p>
        </p:txBody>
      </p:sp>
    </p:spTree>
    <p:extLst>
      <p:ext uri="{BB962C8B-B14F-4D97-AF65-F5344CB8AC3E}">
        <p14:creationId xmlns:p14="http://schemas.microsoft.com/office/powerpoint/2010/main" val="1507372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FBAFFE-859A-4491-B658-4A8D036C720C}" type="datetime1">
              <a:rPr lang="en-CA" smtClean="0"/>
              <a:t>25/07/2016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C3CA85-16C3-4D83-A299-A1C15C1C295C}" type="slidenum">
              <a:rPr lang="en-CA" smtClean="0"/>
              <a:t>‹#›</a:t>
            </a:fld>
            <a:endParaRPr lang="en-CA"/>
          </a:p>
        </p:txBody>
      </p:sp>
    </p:spTree>
    <p:extLst>
      <p:ext uri="{BB962C8B-B14F-4D97-AF65-F5344CB8AC3E}">
        <p14:creationId xmlns:p14="http://schemas.microsoft.com/office/powerpoint/2010/main" val="2775789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5FD500-89B1-4573-BD11-F3632F2D7250}" type="datetime1">
              <a:rPr lang="en-CA" smtClean="0"/>
              <a:t>25/07/2016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C3CA85-16C3-4D83-A299-A1C15C1C295C}" type="slidenum">
              <a:rPr lang="en-CA" smtClean="0"/>
              <a:t>‹#›</a:t>
            </a:fld>
            <a:endParaRPr lang="en-CA"/>
          </a:p>
        </p:txBody>
      </p:sp>
    </p:spTree>
    <p:extLst>
      <p:ext uri="{BB962C8B-B14F-4D97-AF65-F5344CB8AC3E}">
        <p14:creationId xmlns:p14="http://schemas.microsoft.com/office/powerpoint/2010/main" val="146474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987A6B-114A-48F3-971D-B0567488B888}" type="datetime1">
              <a:rPr lang="en-CA" smtClean="0"/>
              <a:t>25/07/2016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1C3CA85-16C3-4D83-A299-A1C15C1C295C}" type="slidenum">
              <a:rPr lang="en-CA" smtClean="0"/>
              <a:t>‹#›</a:t>
            </a:fld>
            <a:endParaRPr lang="en-CA"/>
          </a:p>
        </p:txBody>
      </p:sp>
    </p:spTree>
    <p:extLst>
      <p:ext uri="{BB962C8B-B14F-4D97-AF65-F5344CB8AC3E}">
        <p14:creationId xmlns:p14="http://schemas.microsoft.com/office/powerpoint/2010/main" val="387928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F472B4-645E-4326-9401-C8859D3DF0F6}" type="datetime1">
              <a:rPr lang="en-CA" smtClean="0"/>
              <a:t>25/07/2016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C3CA85-16C3-4D83-A299-A1C15C1C295C}" type="slidenum">
              <a:rPr lang="en-CA" smtClean="0"/>
              <a:t>‹#›</a:t>
            </a:fld>
            <a:endParaRPr lang="en-CA"/>
          </a:p>
        </p:txBody>
      </p:sp>
    </p:spTree>
    <p:extLst>
      <p:ext uri="{BB962C8B-B14F-4D97-AF65-F5344CB8AC3E}">
        <p14:creationId xmlns:p14="http://schemas.microsoft.com/office/powerpoint/2010/main" val="119490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E7CD5-F9BE-4169-90A5-6FBB171DB7CD}" type="datetime1">
              <a:rPr lang="en-CA" smtClean="0"/>
              <a:t>25/07/2016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1C3CA85-16C3-4D83-A299-A1C15C1C295C}" type="slidenum">
              <a:rPr lang="en-CA" smtClean="0"/>
              <a:t>‹#›</a:t>
            </a:fld>
            <a:endParaRPr lang="en-CA"/>
          </a:p>
        </p:txBody>
      </p:sp>
    </p:spTree>
    <p:extLst>
      <p:ext uri="{BB962C8B-B14F-4D97-AF65-F5344CB8AC3E}">
        <p14:creationId xmlns:p14="http://schemas.microsoft.com/office/powerpoint/2010/main" val="144600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5462B8-8804-4125-B7A9-2CA93E109FDA}" type="datetime1">
              <a:rPr lang="en-CA" smtClean="0"/>
              <a:t>25/07/2016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C3CA85-16C3-4D83-A299-A1C15C1C295C}" type="slidenum">
              <a:rPr lang="en-CA" smtClean="0"/>
              <a:t>‹#›</a:t>
            </a:fld>
            <a:endParaRPr lang="en-CA"/>
          </a:p>
        </p:txBody>
      </p:sp>
    </p:spTree>
    <p:extLst>
      <p:ext uri="{BB962C8B-B14F-4D97-AF65-F5344CB8AC3E}">
        <p14:creationId xmlns:p14="http://schemas.microsoft.com/office/powerpoint/2010/main" val="2722903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108BF6-C597-4B54-9AF5-6A434F319F51}" type="datetime1">
              <a:rPr lang="en-CA" smtClean="0"/>
              <a:t>25/07/2016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C3CA85-16C3-4D83-A299-A1C15C1C295C}" type="slidenum">
              <a:rPr lang="en-CA" smtClean="0"/>
              <a:t>‹#›</a:t>
            </a:fld>
            <a:endParaRPr lang="en-CA"/>
          </a:p>
        </p:txBody>
      </p:sp>
    </p:spTree>
    <p:extLst>
      <p:ext uri="{BB962C8B-B14F-4D97-AF65-F5344CB8AC3E}">
        <p14:creationId xmlns:p14="http://schemas.microsoft.com/office/powerpoint/2010/main" val="1622862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272AE34-9A25-45F1-9E62-BCBBF1698B3D}" type="datetime1">
              <a:rPr lang="en-CA" smtClean="0"/>
              <a:t>25/07/2016</a:t>
            </a:fld>
            <a:endParaRPr lang="en-CA"/>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1C3CA85-16C3-4D83-A299-A1C15C1C295C}" type="slidenum">
              <a:rPr lang="en-CA" smtClean="0"/>
              <a:t>‹#›</a:t>
            </a:fld>
            <a:endParaRPr lang="en-CA"/>
          </a:p>
        </p:txBody>
      </p:sp>
    </p:spTree>
    <p:extLst>
      <p:ext uri="{BB962C8B-B14F-4D97-AF65-F5344CB8AC3E}">
        <p14:creationId xmlns:p14="http://schemas.microsoft.com/office/powerpoint/2010/main" val="387625017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customXml" Target="../ink/ink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uptodate.com/contents/treatment-of-persistent-pain-in-older-adults/abstract/10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12.png"/><Relationship Id="rId7"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ustomXml" Target="../ink/ink4.xml"/><Relationship Id="rId11" Type="http://schemas.openxmlformats.org/officeDocument/2006/relationships/image" Target="../media/image16.emf"/><Relationship Id="rId5" Type="http://schemas.openxmlformats.org/officeDocument/2006/relationships/image" Target="../media/image13.emf"/><Relationship Id="rId10" Type="http://schemas.openxmlformats.org/officeDocument/2006/relationships/customXml" Target="../ink/ink6.xml"/><Relationship Id="rId4" Type="http://schemas.openxmlformats.org/officeDocument/2006/relationships/customXml" Target="../ink/ink3.xml"/><Relationship Id="rId9" Type="http://schemas.openxmlformats.org/officeDocument/2006/relationships/image" Target="../media/image15.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emf"/><Relationship Id="rId11" Type="http://schemas.openxmlformats.org/officeDocument/2006/relationships/image" Target="../media/image26.png"/><Relationship Id="rId5" Type="http://schemas.openxmlformats.org/officeDocument/2006/relationships/customXml" Target="../ink/ink8.xml"/><Relationship Id="rId10" Type="http://schemas.openxmlformats.org/officeDocument/2006/relationships/customXml" Target="../ink/ink10.xml"/><Relationship Id="rId4" Type="http://schemas.openxmlformats.org/officeDocument/2006/relationships/image" Target="../media/image23.emf"/><Relationship Id="rId9"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uptodate.com/contents/treatment-of-persistent-pain-in-older-adults/abstract/3" TargetMode="External"/><Relationship Id="rId7" Type="http://schemas.openxmlformats.org/officeDocument/2006/relationships/diagramColors" Target="../diagrams/colors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9.png"/></Relationships>
</file>

<file path=ppt/slides/_rels/slide36.xml.rels><?xml version="1.0" encoding="UTF-8" standalone="yes"?>
<Relationships xmlns="http://schemas.openxmlformats.org/package/2006/relationships"><Relationship Id="rId2" Type="http://schemas.openxmlformats.org/officeDocument/2006/relationships/hyperlink" Target="https://www.uptodate.com/contents/treatment-of-persistent-pain-in-older-adults/abstract/72"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uptodate.com/contents/treatment-of-persistent-pain-in-older-adults/abstract/58"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uptodate.com/contents/treatment-of-persistent-pain-in-older-adults/abstract/58"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hyperlink" Target="https://www.sjhc.london.on.ca/pain-management/referral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0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7152" y="1166813"/>
            <a:ext cx="9923631" cy="2387600"/>
          </a:xfrm>
        </p:spPr>
        <p:txBody>
          <a:bodyPr/>
          <a:lstStyle/>
          <a:p>
            <a:r>
              <a:rPr lang="en-CA" dirty="0"/>
              <a:t>Doctor I hurt all over!</a:t>
            </a:r>
          </a:p>
        </p:txBody>
      </p:sp>
      <p:sp>
        <p:nvSpPr>
          <p:cNvPr id="3" name="Subtitle 2"/>
          <p:cNvSpPr>
            <a:spLocks noGrp="1"/>
          </p:cNvSpPr>
          <p:nvPr>
            <p:ph type="subTitle" idx="1"/>
          </p:nvPr>
        </p:nvSpPr>
        <p:spPr>
          <a:xfrm>
            <a:off x="1212850" y="3602038"/>
            <a:ext cx="9383881" cy="1655762"/>
          </a:xfrm>
        </p:spPr>
        <p:txBody>
          <a:bodyPr/>
          <a:lstStyle/>
          <a:p>
            <a:r>
              <a:rPr lang="en-CA" dirty="0"/>
              <a:t>Approach to assessment and treatment of pain in the older adult </a:t>
            </a:r>
          </a:p>
          <a:p>
            <a:r>
              <a:rPr lang="en-CA" dirty="0"/>
              <a:t>Dr. Alexandrea Peel</a:t>
            </a: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C3CA85-16C3-4D83-A299-A1C15C1C295C}" type="slidenum">
              <a:rPr lang="en-CA" smtClean="0"/>
              <a:t>1</a:t>
            </a:fld>
            <a:endParaRPr lang="en-CA"/>
          </a:p>
        </p:txBody>
      </p:sp>
    </p:spTree>
    <p:extLst>
      <p:ext uri="{BB962C8B-B14F-4D97-AF65-F5344CB8AC3E}">
        <p14:creationId xmlns:p14="http://schemas.microsoft.com/office/powerpoint/2010/main" val="1355253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Individualized Treatment Plan</a:t>
            </a:r>
          </a:p>
        </p:txBody>
      </p:sp>
      <p:sp>
        <p:nvSpPr>
          <p:cNvPr id="7" name="Content Placeholder 6"/>
          <p:cNvSpPr>
            <a:spLocks noGrp="1"/>
          </p:cNvSpPr>
          <p:nvPr>
            <p:ph idx="1"/>
          </p:nvPr>
        </p:nvSpPr>
        <p:spPr>
          <a:xfrm>
            <a:off x="583324" y="1786609"/>
            <a:ext cx="5179138" cy="4356688"/>
          </a:xfrm>
        </p:spPr>
        <p:txBody>
          <a:bodyPr>
            <a:normAutofit fontScale="92500" lnSpcReduction="10000"/>
          </a:bodyPr>
          <a:lstStyle/>
          <a:p>
            <a:r>
              <a:rPr lang="en-CA" dirty="0"/>
              <a:t>Reverse the underlying etiology of pain if possible</a:t>
            </a:r>
          </a:p>
          <a:p>
            <a:r>
              <a:rPr lang="en-CA" dirty="0"/>
              <a:t>Establish goals of treatment with patient/family (not usually cure)</a:t>
            </a:r>
          </a:p>
          <a:p>
            <a:pPr lvl="1"/>
            <a:r>
              <a:rPr lang="en-CA" dirty="0"/>
              <a:t>Optimize Quality of Life</a:t>
            </a:r>
          </a:p>
          <a:p>
            <a:pPr lvl="1"/>
            <a:r>
              <a:rPr lang="en-CA" dirty="0"/>
              <a:t>Minimize adverse effects on function </a:t>
            </a:r>
          </a:p>
          <a:p>
            <a:r>
              <a:rPr lang="en-CA" dirty="0"/>
              <a:t>Consider all patient comorbidities </a:t>
            </a:r>
          </a:p>
          <a:p>
            <a:pPr lvl="1"/>
            <a:r>
              <a:rPr lang="en-CA" dirty="0"/>
              <a:t>Drug-Disease interactions </a:t>
            </a:r>
          </a:p>
          <a:p>
            <a:pPr lvl="1"/>
            <a:r>
              <a:rPr lang="en-CA" dirty="0"/>
              <a:t>Drug- Drug interactions</a:t>
            </a:r>
          </a:p>
          <a:p>
            <a:r>
              <a:rPr lang="en-CA" dirty="0"/>
              <a:t>Start Low, Go Slow</a:t>
            </a:r>
          </a:p>
          <a:p>
            <a:r>
              <a:rPr lang="en-CA" dirty="0" err="1"/>
              <a:t>Deprescribe</a:t>
            </a:r>
            <a:r>
              <a:rPr lang="en-CA" dirty="0"/>
              <a:t> as co-</a:t>
            </a:r>
            <a:r>
              <a:rPr lang="en-CA" dirty="0" err="1"/>
              <a:t>omorbidty</a:t>
            </a:r>
            <a:r>
              <a:rPr lang="en-CA" dirty="0"/>
              <a:t> changes</a:t>
            </a:r>
          </a:p>
        </p:txBody>
      </p:sp>
      <p:sp>
        <p:nvSpPr>
          <p:cNvPr id="4" name="Footer Placeholder 3"/>
          <p:cNvSpPr>
            <a:spLocks noGrp="1"/>
          </p:cNvSpPr>
          <p:nvPr>
            <p:ph type="ftr" sz="quarter" idx="11"/>
          </p:nvPr>
        </p:nvSpPr>
        <p:spPr>
          <a:xfrm>
            <a:off x="3996835" y="6233869"/>
            <a:ext cx="4114800" cy="365125"/>
          </a:xfrm>
        </p:spPr>
        <p:txBody>
          <a:bodyPr/>
          <a:lstStyle/>
          <a:p>
            <a:endParaRPr lang="en-CA" dirty="0"/>
          </a:p>
        </p:txBody>
      </p:sp>
      <p:sp>
        <p:nvSpPr>
          <p:cNvPr id="5" name="Slide Number Placeholder 4"/>
          <p:cNvSpPr>
            <a:spLocks noGrp="1"/>
          </p:cNvSpPr>
          <p:nvPr>
            <p:ph type="sldNum" sz="quarter" idx="12"/>
          </p:nvPr>
        </p:nvSpPr>
        <p:spPr/>
        <p:txBody>
          <a:bodyPr/>
          <a:lstStyle/>
          <a:p>
            <a:fld id="{51C3CA85-16C3-4D83-A299-A1C15C1C295C}" type="slidenum">
              <a:rPr lang="en-CA" smtClean="0"/>
              <a:t>10</a:t>
            </a:fld>
            <a:endParaRPr lang="en-CA"/>
          </a:p>
        </p:txBody>
      </p:sp>
      <p:pic>
        <p:nvPicPr>
          <p:cNvPr id="14" name="Picture 13"/>
          <p:cNvPicPr>
            <a:picLocks noChangeAspect="1"/>
          </p:cNvPicPr>
          <p:nvPr/>
        </p:nvPicPr>
        <p:blipFill>
          <a:blip r:embed="rId3"/>
          <a:stretch>
            <a:fillRect/>
          </a:stretch>
        </p:blipFill>
        <p:spPr>
          <a:xfrm>
            <a:off x="6379779" y="1839360"/>
            <a:ext cx="4270460" cy="388822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55533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Case 1 Mrs. Johnson </a:t>
            </a:r>
          </a:p>
        </p:txBody>
      </p:sp>
      <p:sp>
        <p:nvSpPr>
          <p:cNvPr id="3" name="Content Placeholder 2"/>
          <p:cNvSpPr>
            <a:spLocks noGrp="1"/>
          </p:cNvSpPr>
          <p:nvPr>
            <p:ph idx="1"/>
          </p:nvPr>
        </p:nvSpPr>
        <p:spPr>
          <a:xfrm>
            <a:off x="509780" y="2188139"/>
            <a:ext cx="8072412" cy="3695136"/>
          </a:xfrm>
        </p:spPr>
        <p:txBody>
          <a:bodyPr>
            <a:normAutofit fontScale="70000" lnSpcReduction="20000"/>
          </a:bodyPr>
          <a:lstStyle/>
          <a:p>
            <a:r>
              <a:rPr lang="en-CA" dirty="0"/>
              <a:t>Optimize hearing </a:t>
            </a:r>
          </a:p>
          <a:p>
            <a:r>
              <a:rPr lang="en-CA" dirty="0"/>
              <a:t>Dull ache/stiffness in both shoulders and hips</a:t>
            </a:r>
          </a:p>
          <a:p>
            <a:r>
              <a:rPr lang="en-CA" dirty="0"/>
              <a:t>Onset over last 3-4 weeks, worse with rest</a:t>
            </a:r>
          </a:p>
          <a:p>
            <a:r>
              <a:rPr lang="en-CA" dirty="0"/>
              <a:t>Stopped cleaning, groceries, getting in/out of tub, going to yoga class going to church in last few weeks as “</a:t>
            </a:r>
            <a:r>
              <a:rPr lang="en-CA" dirty="0">
                <a:solidFill>
                  <a:srgbClr val="FF0000"/>
                </a:solidFill>
              </a:rPr>
              <a:t>too fatigued</a:t>
            </a:r>
            <a:r>
              <a:rPr lang="en-CA" dirty="0"/>
              <a:t>”, feels like her life is over if pain continues, </a:t>
            </a:r>
            <a:r>
              <a:rPr lang="en-CA" dirty="0">
                <a:solidFill>
                  <a:srgbClr val="FF0000"/>
                </a:solidFill>
              </a:rPr>
              <a:t>poor appetite</a:t>
            </a:r>
          </a:p>
          <a:p>
            <a:r>
              <a:rPr lang="en-CA" dirty="0"/>
              <a:t> No trauma/falls, has had </a:t>
            </a:r>
            <a:r>
              <a:rPr lang="en-CA" dirty="0">
                <a:solidFill>
                  <a:srgbClr val="FF0000"/>
                </a:solidFill>
              </a:rPr>
              <a:t>nights sweats x 5 weeks</a:t>
            </a:r>
            <a:r>
              <a:rPr lang="en-CA" dirty="0"/>
              <a:t>, and </a:t>
            </a:r>
            <a:r>
              <a:rPr lang="en-CA" dirty="0">
                <a:solidFill>
                  <a:srgbClr val="FF0000"/>
                </a:solidFill>
              </a:rPr>
              <a:t>18 lbs weight loss</a:t>
            </a:r>
            <a:r>
              <a:rPr lang="en-CA" dirty="0"/>
              <a:t> over last 6 weeks</a:t>
            </a:r>
          </a:p>
          <a:p>
            <a:r>
              <a:rPr lang="en-CA" dirty="0"/>
              <a:t>No swollen joints/skin, no fevers, no headache, jaw claudication, visual disturbance, no rash </a:t>
            </a:r>
          </a:p>
          <a:p>
            <a:r>
              <a:rPr lang="en-CA" dirty="0"/>
              <a:t>Tried Ibuprofen 600mg PO QID x 3 weeks, massage x1 , no effect</a:t>
            </a:r>
          </a:p>
          <a:p>
            <a:r>
              <a:rPr lang="en-CA" dirty="0" err="1"/>
              <a:t>PmHx</a:t>
            </a:r>
            <a:r>
              <a:rPr lang="en-CA" dirty="0"/>
              <a:t>: HTN, Hyperlipidemia</a:t>
            </a:r>
          </a:p>
          <a:p>
            <a:r>
              <a:rPr lang="en-CA" dirty="0"/>
              <a:t>Meds: </a:t>
            </a:r>
            <a:r>
              <a:rPr lang="en-CA" dirty="0">
                <a:solidFill>
                  <a:srgbClr val="FF0000"/>
                </a:solidFill>
              </a:rPr>
              <a:t>Atorvastatin</a:t>
            </a:r>
            <a:r>
              <a:rPr lang="en-CA" dirty="0"/>
              <a:t> 20mg PO OD, Hydrochlorothiazide 25mg PO OD</a:t>
            </a:r>
          </a:p>
          <a:p>
            <a:pPr lvl="1"/>
            <a:endParaRPr lang="en-CA" dirty="0"/>
          </a:p>
          <a:p>
            <a:pPr marL="457200" lvl="1" indent="0">
              <a:buNone/>
            </a:pPr>
            <a:endParaRPr lang="en-CA" dirty="0">
              <a:solidFill>
                <a:srgbClr val="FF0000"/>
              </a:solidFill>
            </a:endParaRPr>
          </a:p>
          <a:p>
            <a:pPr marL="457200" lvl="1" indent="0">
              <a:buNone/>
            </a:pPr>
            <a:endParaRPr lang="en-CA" dirty="0">
              <a:solidFill>
                <a:srgbClr val="FF0000"/>
              </a:solidFill>
            </a:endParaRPr>
          </a:p>
          <a:p>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51C3CA85-16C3-4D83-A299-A1C15C1C295C}" type="slidenum">
              <a:rPr lang="en-CA" smtClean="0"/>
              <a:t>11</a:t>
            </a:fld>
            <a:endParaRPr lang="en-CA"/>
          </a:p>
        </p:txBody>
      </p:sp>
      <p:pic>
        <p:nvPicPr>
          <p:cNvPr id="6" name="Picture 5"/>
          <p:cNvPicPr>
            <a:picLocks noChangeAspect="1"/>
          </p:cNvPicPr>
          <p:nvPr/>
        </p:nvPicPr>
        <p:blipFill>
          <a:blip r:embed="rId3"/>
          <a:stretch>
            <a:fillRect/>
          </a:stretch>
        </p:blipFill>
        <p:spPr>
          <a:xfrm>
            <a:off x="9223436" y="566857"/>
            <a:ext cx="757953" cy="855557"/>
          </a:xfrm>
          <a:prstGeom prst="rect">
            <a:avLst/>
          </a:prstGeom>
        </p:spPr>
      </p:pic>
      <p:pic>
        <p:nvPicPr>
          <p:cNvPr id="7" name="Picture 6"/>
          <p:cNvPicPr>
            <a:picLocks noChangeAspect="1"/>
          </p:cNvPicPr>
          <p:nvPr/>
        </p:nvPicPr>
        <p:blipFill>
          <a:blip r:embed="rId4"/>
          <a:stretch>
            <a:fillRect/>
          </a:stretch>
        </p:blipFill>
        <p:spPr>
          <a:xfrm>
            <a:off x="8752490" y="1935921"/>
            <a:ext cx="3059051" cy="3543744"/>
          </a:xfrm>
          <a:prstGeom prst="rect">
            <a:avLst/>
          </a:prstGeom>
        </p:spPr>
      </p:pic>
      <mc:AlternateContent xmlns:mc="http://schemas.openxmlformats.org/markup-compatibility/2006" xmlns:p14="http://schemas.microsoft.com/office/powerpoint/2010/main">
        <mc:Choice Requires="p14">
          <p:contentPart p14:bwMode="auto" r:id="rId5">
            <p14:nvContentPartPr>
              <p14:cNvPr id="9" name="Ink 8"/>
              <p14:cNvContentPartPr/>
              <p14:nvPr/>
            </p14:nvContentPartPr>
            <p14:xfrm>
              <a:off x="9223436" y="2827282"/>
              <a:ext cx="2044120" cy="883923"/>
            </p14:xfrm>
          </p:contentPart>
        </mc:Choice>
        <mc:Fallback xmlns="">
          <p:pic>
            <p:nvPicPr>
              <p:cNvPr id="9" name="Ink 8"/>
              <p:cNvPicPr/>
              <p:nvPr/>
            </p:nvPicPr>
            <p:blipFill>
              <a:blip r:embed="rId6"/>
              <a:stretch>
                <a:fillRect/>
              </a:stretch>
            </p:blipFill>
            <p:spPr>
              <a:xfrm>
                <a:off x="9211556" y="2815400"/>
                <a:ext cx="2067880" cy="907686"/>
              </a:xfrm>
              <a:prstGeom prst="rect">
                <a:avLst/>
              </a:prstGeom>
            </p:spPr>
          </p:pic>
        </mc:Fallback>
      </mc:AlternateContent>
      <p:pic>
        <p:nvPicPr>
          <p:cNvPr id="21" name="Picture 20"/>
          <p:cNvPicPr>
            <a:picLocks noChangeAspect="1"/>
          </p:cNvPicPr>
          <p:nvPr/>
        </p:nvPicPr>
        <p:blipFill>
          <a:blip r:embed="rId7"/>
          <a:stretch>
            <a:fillRect/>
          </a:stretch>
        </p:blipFill>
        <p:spPr>
          <a:xfrm>
            <a:off x="8655229" y="5651123"/>
            <a:ext cx="3253571" cy="871295"/>
          </a:xfrm>
          <a:prstGeom prst="rect">
            <a:avLst/>
          </a:prstGeom>
        </p:spPr>
      </p:pic>
      <p:sp>
        <p:nvSpPr>
          <p:cNvPr id="22" name="TextBox 21"/>
          <p:cNvSpPr txBox="1"/>
          <p:nvPr/>
        </p:nvSpPr>
        <p:spPr>
          <a:xfrm>
            <a:off x="10177183" y="763802"/>
            <a:ext cx="1634358" cy="461665"/>
          </a:xfrm>
          <a:prstGeom prst="rect">
            <a:avLst/>
          </a:prstGeom>
          <a:noFill/>
        </p:spPr>
        <p:txBody>
          <a:bodyPr wrap="square" rtlCol="0">
            <a:spAutoFit/>
          </a:bodyPr>
          <a:lstStyle/>
          <a:p>
            <a:r>
              <a:rPr lang="en-CA" sz="1200" dirty="0"/>
              <a:t>Apply </a:t>
            </a:r>
            <a:r>
              <a:rPr lang="en-CA" sz="1200" dirty="0" err="1"/>
              <a:t>Sennheiser</a:t>
            </a:r>
            <a:r>
              <a:rPr lang="en-CA" sz="1200" dirty="0"/>
              <a:t> </a:t>
            </a:r>
            <a:r>
              <a:rPr lang="en-CA" sz="1200" dirty="0" err="1"/>
              <a:t>Audioport</a:t>
            </a:r>
            <a:r>
              <a:rPr lang="en-CA" sz="1200" dirty="0"/>
              <a:t> 200</a:t>
            </a:r>
          </a:p>
        </p:txBody>
      </p:sp>
    </p:spTree>
    <p:extLst>
      <p:ext uri="{BB962C8B-B14F-4D97-AF65-F5344CB8AC3E}">
        <p14:creationId xmlns:p14="http://schemas.microsoft.com/office/powerpoint/2010/main" val="3190474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Case 1 Mrs. Johnson</a:t>
            </a:r>
          </a:p>
        </p:txBody>
      </p:sp>
      <p:sp>
        <p:nvSpPr>
          <p:cNvPr id="3" name="Content Placeholder 2"/>
          <p:cNvSpPr>
            <a:spLocks noGrp="1"/>
          </p:cNvSpPr>
          <p:nvPr>
            <p:ph idx="1"/>
          </p:nvPr>
        </p:nvSpPr>
        <p:spPr>
          <a:xfrm>
            <a:off x="913795" y="2096064"/>
            <a:ext cx="7257998" cy="3695136"/>
          </a:xfrm>
        </p:spPr>
        <p:txBody>
          <a:bodyPr>
            <a:normAutofit fontScale="92500" lnSpcReduction="10000"/>
          </a:bodyPr>
          <a:lstStyle/>
          <a:p>
            <a:r>
              <a:rPr lang="en-CA" dirty="0"/>
              <a:t>BP lying 110/60, standing 90/64</a:t>
            </a:r>
          </a:p>
          <a:p>
            <a:r>
              <a:rPr lang="en-CA" dirty="0"/>
              <a:t>Pain in to palpation over hip and shoulder muscles, stiffness to ROM, no weakness, or numbness, no synovitis, rheum review of systems negative</a:t>
            </a:r>
          </a:p>
          <a:p>
            <a:r>
              <a:rPr lang="en-CA" dirty="0"/>
              <a:t>Gait is slow, difficulty rising from a chair due to pain/stiffness</a:t>
            </a:r>
          </a:p>
          <a:p>
            <a:r>
              <a:rPr lang="en-CA" dirty="0" err="1"/>
              <a:t>MiniCog</a:t>
            </a:r>
            <a:r>
              <a:rPr lang="en-CA" dirty="0"/>
              <a:t>= N, GCS=3</a:t>
            </a:r>
          </a:p>
          <a:p>
            <a:r>
              <a:rPr lang="en-CA" dirty="0"/>
              <a:t>Completed: CBC: </a:t>
            </a:r>
            <a:r>
              <a:rPr lang="en-CA" dirty="0" err="1"/>
              <a:t>Hb</a:t>
            </a:r>
            <a:r>
              <a:rPr lang="en-CA" dirty="0"/>
              <a:t> 115 , MCV 86, </a:t>
            </a:r>
            <a:r>
              <a:rPr lang="en-CA" dirty="0" err="1"/>
              <a:t>Plts</a:t>
            </a:r>
            <a:r>
              <a:rPr lang="en-CA" dirty="0"/>
              <a:t> 300, WBC 8, Cr 120 ( previous 72), BUN 11, K =3.2, Na 135, </a:t>
            </a:r>
            <a:r>
              <a:rPr lang="en-CA" dirty="0" err="1"/>
              <a:t>xray</a:t>
            </a:r>
            <a:r>
              <a:rPr lang="en-CA" dirty="0"/>
              <a:t>= mild OA, no lytic lesions, no </a:t>
            </a:r>
            <a:r>
              <a:rPr lang="en-CA" dirty="0" err="1"/>
              <a:t>pagets</a:t>
            </a:r>
            <a:r>
              <a:rPr lang="en-CA" dirty="0"/>
              <a:t>, no visible lung mass</a:t>
            </a:r>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51C3CA85-16C3-4D83-A299-A1C15C1C295C}" type="slidenum">
              <a:rPr lang="en-CA" smtClean="0"/>
              <a:t>12</a:t>
            </a:fld>
            <a:endParaRPr lang="en-CA"/>
          </a:p>
        </p:txBody>
      </p:sp>
      <p:pic>
        <p:nvPicPr>
          <p:cNvPr id="6" name="Picture 5"/>
          <p:cNvPicPr>
            <a:picLocks noChangeAspect="1"/>
          </p:cNvPicPr>
          <p:nvPr/>
        </p:nvPicPr>
        <p:blipFill>
          <a:blip r:embed="rId3"/>
          <a:stretch>
            <a:fillRect/>
          </a:stretch>
        </p:blipFill>
        <p:spPr>
          <a:xfrm>
            <a:off x="8800224" y="2653862"/>
            <a:ext cx="2865535" cy="2131958"/>
          </a:xfrm>
          <a:prstGeom prst="rect">
            <a:avLst/>
          </a:prstGeom>
        </p:spPr>
      </p:pic>
    </p:spTree>
    <p:extLst>
      <p:ext uri="{BB962C8B-B14F-4D97-AF65-F5344CB8AC3E}">
        <p14:creationId xmlns:p14="http://schemas.microsoft.com/office/powerpoint/2010/main" val="2447124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Case 1 Mrs. Johnson </a:t>
            </a:r>
          </a:p>
        </p:txBody>
      </p:sp>
      <p:sp>
        <p:nvSpPr>
          <p:cNvPr id="3" name="Content Placeholder 2"/>
          <p:cNvSpPr>
            <a:spLocks noGrp="1"/>
          </p:cNvSpPr>
          <p:nvPr>
            <p:ph idx="1"/>
          </p:nvPr>
        </p:nvSpPr>
        <p:spPr/>
        <p:txBody>
          <a:bodyPr>
            <a:normAutofit fontScale="92500" lnSpcReduction="10000"/>
          </a:bodyPr>
          <a:lstStyle/>
          <a:p>
            <a:r>
              <a:rPr lang="en-CA" dirty="0"/>
              <a:t>Differential Diagnosis:</a:t>
            </a:r>
          </a:p>
          <a:p>
            <a:pPr lvl="1"/>
            <a:r>
              <a:rPr lang="en-CA" dirty="0">
                <a:solidFill>
                  <a:srgbClr val="FF0000"/>
                </a:solidFill>
              </a:rPr>
              <a:t>V- claudication, vasculitis </a:t>
            </a:r>
          </a:p>
          <a:p>
            <a:pPr lvl="1"/>
            <a:r>
              <a:rPr lang="en-CA" dirty="0">
                <a:solidFill>
                  <a:srgbClr val="FF0000"/>
                </a:solidFill>
              </a:rPr>
              <a:t>I- infectious polyarthritis/arthralgia- bacterial </a:t>
            </a:r>
          </a:p>
          <a:p>
            <a:pPr marL="457200" lvl="1" indent="0">
              <a:buNone/>
            </a:pPr>
            <a:r>
              <a:rPr lang="en-CA" dirty="0">
                <a:solidFill>
                  <a:srgbClr val="FF0000"/>
                </a:solidFill>
              </a:rPr>
              <a:t>	( ex. endocarditis, </a:t>
            </a:r>
            <a:r>
              <a:rPr lang="en-CA" dirty="0" err="1">
                <a:solidFill>
                  <a:srgbClr val="FF0000"/>
                </a:solidFill>
              </a:rPr>
              <a:t>lyme</a:t>
            </a:r>
            <a:r>
              <a:rPr lang="en-CA" dirty="0">
                <a:solidFill>
                  <a:srgbClr val="FF0000"/>
                </a:solidFill>
              </a:rPr>
              <a:t>), viral ( HIV, Hep C, Hep B, Parvo)</a:t>
            </a:r>
          </a:p>
          <a:p>
            <a:pPr lvl="1"/>
            <a:r>
              <a:rPr lang="en-CA" dirty="0">
                <a:solidFill>
                  <a:srgbClr val="FF0000"/>
                </a:solidFill>
              </a:rPr>
              <a:t>T- traumatic, multifocal MSK disease, fibromyalgia </a:t>
            </a:r>
          </a:p>
          <a:p>
            <a:pPr lvl="1"/>
            <a:r>
              <a:rPr lang="en-CA" dirty="0">
                <a:solidFill>
                  <a:srgbClr val="FF0000"/>
                </a:solidFill>
              </a:rPr>
              <a:t>A- Polymyalgia </a:t>
            </a:r>
            <a:r>
              <a:rPr lang="en-CA" dirty="0" err="1">
                <a:solidFill>
                  <a:srgbClr val="FF0000"/>
                </a:solidFill>
              </a:rPr>
              <a:t>rheumatica</a:t>
            </a:r>
            <a:r>
              <a:rPr lang="en-CA" dirty="0">
                <a:solidFill>
                  <a:srgbClr val="FF0000"/>
                </a:solidFill>
              </a:rPr>
              <a:t>, seronegative/ seropositive arthritis, RS3PE Syndrome, myositis</a:t>
            </a:r>
          </a:p>
          <a:p>
            <a:pPr lvl="1"/>
            <a:r>
              <a:rPr lang="en-CA" dirty="0">
                <a:solidFill>
                  <a:srgbClr val="FF0000"/>
                </a:solidFill>
              </a:rPr>
              <a:t>M- </a:t>
            </a:r>
            <a:r>
              <a:rPr lang="en-CA" dirty="0" err="1">
                <a:solidFill>
                  <a:srgbClr val="FF0000"/>
                </a:solidFill>
              </a:rPr>
              <a:t>osteomalasia</a:t>
            </a:r>
            <a:r>
              <a:rPr lang="en-CA" dirty="0">
                <a:solidFill>
                  <a:srgbClr val="FF0000"/>
                </a:solidFill>
              </a:rPr>
              <a:t>, hyperparathyroidism, Paget's disease, hypothyroidism </a:t>
            </a:r>
          </a:p>
          <a:p>
            <a:pPr lvl="1"/>
            <a:r>
              <a:rPr lang="en-CA" dirty="0">
                <a:solidFill>
                  <a:srgbClr val="FF0000"/>
                </a:solidFill>
              </a:rPr>
              <a:t>I- drug induced myopathy ( statin </a:t>
            </a:r>
            <a:r>
              <a:rPr lang="en-CA" dirty="0" err="1">
                <a:solidFill>
                  <a:srgbClr val="FF0000"/>
                </a:solidFill>
              </a:rPr>
              <a:t>etc</a:t>
            </a:r>
            <a:r>
              <a:rPr lang="en-CA" dirty="0">
                <a:solidFill>
                  <a:srgbClr val="FF0000"/>
                </a:solidFill>
              </a:rPr>
              <a:t>), Parkinsonism with stiffness </a:t>
            </a:r>
          </a:p>
          <a:p>
            <a:pPr lvl="1"/>
            <a:r>
              <a:rPr lang="en-CA" dirty="0">
                <a:solidFill>
                  <a:srgbClr val="FF0000"/>
                </a:solidFill>
              </a:rPr>
              <a:t>N- myeloma, multiple skeletal metastases </a:t>
            </a:r>
          </a:p>
          <a:p>
            <a:pPr lvl="1"/>
            <a:r>
              <a:rPr lang="en-CA" dirty="0">
                <a:solidFill>
                  <a:srgbClr val="FF0000"/>
                </a:solidFill>
              </a:rPr>
              <a:t>C- depression</a:t>
            </a: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C3CA85-16C3-4D83-A299-A1C15C1C295C}" type="slidenum">
              <a:rPr lang="en-CA" smtClean="0"/>
              <a:t>13</a:t>
            </a:fld>
            <a:endParaRPr lang="en-CA"/>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6385243" y="2490796"/>
              <a:ext cx="0" cy="360"/>
            </p14:xfrm>
          </p:contentPart>
        </mc:Choice>
        <mc:Fallback xmlns="">
          <p:pic>
            <p:nvPicPr>
              <p:cNvPr id="9" name="Ink 8"/>
              <p:cNvPicPr/>
              <p:nvPr/>
            </p:nvPicPr>
            <p:blipFill/>
            <p:spPr/>
          </p:pic>
        </mc:Fallback>
      </mc:AlternateContent>
    </p:spTree>
    <p:extLst>
      <p:ext uri="{BB962C8B-B14F-4D97-AF65-F5344CB8AC3E}">
        <p14:creationId xmlns:p14="http://schemas.microsoft.com/office/powerpoint/2010/main" val="1380513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Case 1 Mrs. Johnson</a:t>
            </a:r>
          </a:p>
        </p:txBody>
      </p:sp>
      <p:sp>
        <p:nvSpPr>
          <p:cNvPr id="3" name="Content Placeholder 2"/>
          <p:cNvSpPr>
            <a:spLocks noGrp="1"/>
          </p:cNvSpPr>
          <p:nvPr>
            <p:ph idx="1"/>
          </p:nvPr>
        </p:nvSpPr>
        <p:spPr/>
        <p:txBody>
          <a:bodyPr>
            <a:normAutofit/>
          </a:bodyPr>
          <a:lstStyle/>
          <a:p>
            <a:r>
              <a:rPr lang="en-CA" dirty="0"/>
              <a:t>Additional Investigations: ESR/CRP, CK, Ca, Albumin, </a:t>
            </a:r>
            <a:r>
              <a:rPr lang="en-CA" dirty="0" err="1"/>
              <a:t>VitD</a:t>
            </a:r>
            <a:r>
              <a:rPr lang="en-CA" dirty="0"/>
              <a:t>, Mg, ALP, TSH, AST, ALT, INR, PTT Bilirubin, Urinalysis and microscopy, radiographs of other shoulder and hips</a:t>
            </a: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C3CA85-16C3-4D83-A299-A1C15C1C295C}" type="slidenum">
              <a:rPr lang="en-CA" smtClean="0"/>
              <a:t>14</a:t>
            </a:fld>
            <a:endParaRPr lang="en-CA"/>
          </a:p>
        </p:txBody>
      </p:sp>
    </p:spTree>
    <p:extLst>
      <p:ext uri="{BB962C8B-B14F-4D97-AF65-F5344CB8AC3E}">
        <p14:creationId xmlns:p14="http://schemas.microsoft.com/office/powerpoint/2010/main" val="87685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Case 1 Mrs. Johnson </a:t>
            </a:r>
          </a:p>
        </p:txBody>
      </p:sp>
      <p:sp>
        <p:nvSpPr>
          <p:cNvPr id="3" name="Content Placeholder 2"/>
          <p:cNvSpPr>
            <a:spLocks noGrp="1"/>
          </p:cNvSpPr>
          <p:nvPr>
            <p:ph idx="1"/>
          </p:nvPr>
        </p:nvSpPr>
        <p:spPr/>
        <p:txBody>
          <a:bodyPr>
            <a:normAutofit fontScale="77500" lnSpcReduction="20000"/>
          </a:bodyPr>
          <a:lstStyle/>
          <a:p>
            <a:r>
              <a:rPr lang="en-CA" dirty="0"/>
              <a:t>Goals: Tell patient you think there is an underlying cause for pain that could be curable ( vs chronic pain)</a:t>
            </a:r>
          </a:p>
          <a:p>
            <a:r>
              <a:rPr lang="en-CA" dirty="0"/>
              <a:t>Problems/Solutions:</a:t>
            </a:r>
          </a:p>
          <a:p>
            <a:pPr marL="914400" lvl="1" indent="-457200">
              <a:buFont typeface="+mj-lt"/>
              <a:buAutoNum type="arabicPeriod"/>
            </a:pPr>
            <a:r>
              <a:rPr lang="en-CA" dirty="0"/>
              <a:t>Cause of Pain: order urgent investigations, consider Prednisone 15 mg PO OD now vs with labs in 24 hours, stop Statin </a:t>
            </a:r>
          </a:p>
          <a:p>
            <a:pPr marL="914400" lvl="1" indent="-457200">
              <a:buFont typeface="+mj-lt"/>
              <a:buAutoNum type="arabicPeriod"/>
            </a:pPr>
            <a:r>
              <a:rPr lang="en-CA" dirty="0"/>
              <a:t>Treatment of pain in </a:t>
            </a:r>
            <a:r>
              <a:rPr lang="en-CA" dirty="0" err="1"/>
              <a:t>interm</a:t>
            </a:r>
            <a:r>
              <a:rPr lang="en-CA" dirty="0"/>
              <a:t>: choose </a:t>
            </a:r>
            <a:r>
              <a:rPr lang="en-CA" dirty="0" err="1"/>
              <a:t>pred</a:t>
            </a:r>
            <a:r>
              <a:rPr lang="en-CA" dirty="0"/>
              <a:t> ?, Tylenol 1g PO TID, Nursing for heat BID</a:t>
            </a:r>
          </a:p>
          <a:p>
            <a:pPr marL="914400" lvl="1" indent="-457200">
              <a:buFont typeface="+mj-lt"/>
              <a:buAutoNum type="arabicPeriod"/>
            </a:pPr>
            <a:r>
              <a:rPr lang="en-CA" dirty="0"/>
              <a:t>Renal Failure: stop Ibuprofen, Repeat Cr 1 week ( if not improved), needs w/u</a:t>
            </a:r>
          </a:p>
          <a:p>
            <a:pPr marL="914400" lvl="1" indent="-457200">
              <a:buFont typeface="+mj-lt"/>
              <a:buAutoNum type="arabicPeriod"/>
            </a:pPr>
            <a:r>
              <a:rPr lang="en-CA" dirty="0"/>
              <a:t>Orthostatic Hypotension/</a:t>
            </a:r>
            <a:r>
              <a:rPr lang="en-CA" dirty="0" err="1"/>
              <a:t>HypoK</a:t>
            </a:r>
            <a:r>
              <a:rPr lang="en-CA" dirty="0"/>
              <a:t>- stop HCTZ</a:t>
            </a:r>
          </a:p>
          <a:p>
            <a:pPr marL="914400" lvl="1" indent="-457200">
              <a:buFont typeface="+mj-lt"/>
              <a:buAutoNum type="arabicPeriod"/>
            </a:pPr>
            <a:r>
              <a:rPr lang="en-CA" dirty="0"/>
              <a:t>Unable to do IADLs: consider CCAC nursing + PSW + Meals on wheels+ other caregivers vs. Private Pay Care Service, vs. </a:t>
            </a:r>
            <a:r>
              <a:rPr lang="en-CA" dirty="0">
                <a:solidFill>
                  <a:srgbClr val="FF0000"/>
                </a:solidFill>
              </a:rPr>
              <a:t>admission to geriatric assessment and rehab unit</a:t>
            </a:r>
            <a:r>
              <a:rPr lang="en-CA" dirty="0"/>
              <a:t>, vs. respite care </a:t>
            </a:r>
          </a:p>
          <a:p>
            <a:pPr marL="914400" lvl="1" indent="-457200">
              <a:buFont typeface="+mj-lt"/>
              <a:buAutoNum type="arabicPeriod"/>
            </a:pPr>
            <a:r>
              <a:rPr lang="en-CA" dirty="0"/>
              <a:t>Nutrition: hopefully will improve with treatment of underlying condition, needs meals support in mean time+/- ensure </a:t>
            </a:r>
          </a:p>
          <a:p>
            <a:pPr marL="914400" lvl="1" indent="-457200">
              <a:buFont typeface="+mj-lt"/>
              <a:buAutoNum type="arabicPeriod"/>
            </a:pPr>
            <a:r>
              <a:rPr lang="en-CA" dirty="0"/>
              <a:t>Mobility/Falls risk: would gait aid be helpful in interim?</a:t>
            </a:r>
          </a:p>
          <a:p>
            <a:pPr marL="914400" lvl="1" indent="-457200">
              <a:buFont typeface="+mj-lt"/>
              <a:buAutoNum type="arabicPeriod"/>
            </a:pPr>
            <a:endParaRPr lang="en-CA" dirty="0"/>
          </a:p>
          <a:p>
            <a:pPr marL="914400" lvl="1" indent="-457200">
              <a:buFont typeface="+mj-lt"/>
              <a:buAutoNum type="arabicPeriod"/>
            </a:pPr>
            <a:endParaRPr lang="en-CA" dirty="0"/>
          </a:p>
          <a:p>
            <a:endParaRPr lang="en-CA" dirty="0"/>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C3CA85-16C3-4D83-A299-A1C15C1C295C}" type="slidenum">
              <a:rPr lang="en-CA" smtClean="0"/>
              <a:t>15</a:t>
            </a:fld>
            <a:endParaRPr lang="en-CA"/>
          </a:p>
        </p:txBody>
      </p:sp>
    </p:spTree>
    <p:extLst>
      <p:ext uri="{BB962C8B-B14F-4D97-AF65-F5344CB8AC3E}">
        <p14:creationId xmlns:p14="http://schemas.microsoft.com/office/powerpoint/2010/main" val="991742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Case 1 Mrs. Johnson</a:t>
            </a:r>
          </a:p>
        </p:txBody>
      </p:sp>
      <p:sp>
        <p:nvSpPr>
          <p:cNvPr id="3" name="Content Placeholder 2"/>
          <p:cNvSpPr>
            <a:spLocks noGrp="1"/>
          </p:cNvSpPr>
          <p:nvPr>
            <p:ph idx="1"/>
          </p:nvPr>
        </p:nvSpPr>
        <p:spPr>
          <a:xfrm>
            <a:off x="809297" y="1744717"/>
            <a:ext cx="10458260" cy="4046483"/>
          </a:xfrm>
        </p:spPr>
        <p:txBody>
          <a:bodyPr>
            <a:normAutofit fontScale="70000" lnSpcReduction="20000"/>
          </a:bodyPr>
          <a:lstStyle/>
          <a:p>
            <a:r>
              <a:rPr lang="en-CA" dirty="0"/>
              <a:t>Urgent admission to geriatric assessment and rehab unit</a:t>
            </a:r>
          </a:p>
          <a:p>
            <a:r>
              <a:rPr lang="en-CA" dirty="0"/>
              <a:t>Results:</a:t>
            </a:r>
          </a:p>
          <a:p>
            <a:pPr lvl="1"/>
            <a:r>
              <a:rPr lang="en-CA" dirty="0"/>
              <a:t>ESR 100, CRP 35, CK= N, Ca 2.10, Alb 32, </a:t>
            </a:r>
            <a:r>
              <a:rPr lang="en-CA" dirty="0" err="1"/>
              <a:t>Vit</a:t>
            </a:r>
            <a:r>
              <a:rPr lang="en-CA" dirty="0"/>
              <a:t> D 40, Mg 0.70, ALP= N, TSH = 2.1, AST/ALT/Bili/INR= N, Urinalysis: few hyaline casts, no protein or RBC’s</a:t>
            </a:r>
          </a:p>
          <a:p>
            <a:pPr lvl="1"/>
            <a:r>
              <a:rPr lang="en-CA" dirty="0"/>
              <a:t>X rays : mild hip OA, no lytic or blastic lesions </a:t>
            </a:r>
          </a:p>
          <a:p>
            <a:r>
              <a:rPr lang="en-CA" dirty="0"/>
              <a:t>Diagnosis: Polymyalgia Rheumatica </a:t>
            </a:r>
          </a:p>
          <a:p>
            <a:r>
              <a:rPr lang="en-CA" dirty="0"/>
              <a:t>Plan:</a:t>
            </a:r>
          </a:p>
          <a:p>
            <a:pPr lvl="1"/>
            <a:r>
              <a:rPr lang="en-CA" dirty="0"/>
              <a:t>Started Prednisone 15mg PO OD, faxed rheum referral for follow up</a:t>
            </a:r>
          </a:p>
          <a:p>
            <a:pPr lvl="1"/>
            <a:r>
              <a:rPr lang="en-CA" dirty="0"/>
              <a:t>Completed 4 week rehab stay, gained 10 lbs, returned to independent mobility, CCAC nursing for wellness assessments and dietitian, joined a seniors </a:t>
            </a:r>
            <a:r>
              <a:rPr lang="en-CA" dirty="0" err="1"/>
              <a:t>aquafitness</a:t>
            </a:r>
            <a:r>
              <a:rPr lang="en-CA" dirty="0"/>
              <a:t> class, organized volunteer transportation, appointed friend as POA, Cr returned to 75</a:t>
            </a:r>
          </a:p>
          <a:p>
            <a:pPr lvl="1"/>
            <a:r>
              <a:rPr lang="en-CA" dirty="0"/>
              <a:t>Completed hearing assessment and ADP funding form for hearing aids </a:t>
            </a:r>
          </a:p>
          <a:p>
            <a:pPr lvl="1"/>
            <a:r>
              <a:rPr lang="en-CA" dirty="0"/>
              <a:t>Started Vitamin D 1000 IU PO OD, and Calcium 500mg PO OD, arranged for bone density testing re: starting bisphosphates , follow blood pressure and steroid induced hyperglycemia</a:t>
            </a:r>
          </a:p>
          <a:p>
            <a:pPr lvl="1"/>
            <a:r>
              <a:rPr lang="en-CA" dirty="0"/>
              <a:t>Advised to avoid NSAIDS in future ( stopped statin, HCTZ)</a:t>
            </a:r>
          </a:p>
          <a:p>
            <a:pPr marL="457200" lvl="1" indent="0">
              <a:buNone/>
            </a:pPr>
            <a:endParaRPr lang="en-CA" dirty="0"/>
          </a:p>
          <a:p>
            <a:pPr lvl="1"/>
            <a:endParaRPr lang="en-CA" dirty="0"/>
          </a:p>
          <a:p>
            <a:endParaRPr lang="en-CA" dirty="0"/>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C3CA85-16C3-4D83-A299-A1C15C1C295C}" type="slidenum">
              <a:rPr lang="en-CA" smtClean="0"/>
              <a:t>16</a:t>
            </a:fld>
            <a:endParaRPr lang="en-CA"/>
          </a:p>
        </p:txBody>
      </p:sp>
    </p:spTree>
    <p:extLst>
      <p:ext uri="{BB962C8B-B14F-4D97-AF65-F5344CB8AC3E}">
        <p14:creationId xmlns:p14="http://schemas.microsoft.com/office/powerpoint/2010/main" val="4167706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1595919" y="2225675"/>
            <a:ext cx="9144000" cy="2387600"/>
          </a:xfrm>
        </p:spPr>
        <p:txBody>
          <a:bodyPr>
            <a:normAutofit fontScale="90000"/>
          </a:bodyPr>
          <a:lstStyle/>
          <a:p>
            <a:r>
              <a:rPr lang="en-CA" dirty="0"/>
              <a:t>Assessment and Treatment of Pain in Older Adults with Cognitive Impairment</a:t>
            </a:r>
          </a:p>
        </p:txBody>
      </p:sp>
      <p:sp>
        <p:nvSpPr>
          <p:cNvPr id="13" name="Subtitle 12"/>
          <p:cNvSpPr>
            <a:spLocks noGrp="1"/>
          </p:cNvSpPr>
          <p:nvPr>
            <p:ph type="subTitle" idx="1"/>
          </p:nvPr>
        </p:nvSpPr>
        <p:spPr/>
        <p:txBody>
          <a:bodyPr/>
          <a:lstStyle/>
          <a:p>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C3CA85-16C3-4D83-A299-A1C15C1C295C}" type="slidenum">
              <a:rPr lang="en-CA" smtClean="0"/>
              <a:pPr/>
              <a:t>17</a:t>
            </a:fld>
            <a:endParaRPr lang="en-CA"/>
          </a:p>
        </p:txBody>
      </p:sp>
    </p:spTree>
    <p:extLst>
      <p:ext uri="{BB962C8B-B14F-4D97-AF65-F5344CB8AC3E}">
        <p14:creationId xmlns:p14="http://schemas.microsoft.com/office/powerpoint/2010/main" val="1284588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Case 2 Mrs. Swat in </a:t>
            </a:r>
            <a:r>
              <a:rPr lang="en-CA" dirty="0" err="1"/>
              <a:t>Longterm</a:t>
            </a:r>
            <a:r>
              <a:rPr lang="en-CA" dirty="0"/>
              <a:t> Care</a:t>
            </a:r>
          </a:p>
        </p:txBody>
      </p:sp>
      <p:sp>
        <p:nvSpPr>
          <p:cNvPr id="3" name="Content Placeholder 2"/>
          <p:cNvSpPr>
            <a:spLocks noGrp="1"/>
          </p:cNvSpPr>
          <p:nvPr>
            <p:ph idx="1"/>
          </p:nvPr>
        </p:nvSpPr>
        <p:spPr/>
        <p:txBody>
          <a:bodyPr/>
          <a:lstStyle/>
          <a:p>
            <a:r>
              <a:rPr lang="en-CA" dirty="0"/>
              <a:t>92 </a:t>
            </a:r>
            <a:r>
              <a:rPr lang="en-CA" dirty="0" err="1"/>
              <a:t>yo</a:t>
            </a:r>
            <a:r>
              <a:rPr lang="en-CA" dirty="0"/>
              <a:t> ♀ advanced dementia, expressive aphasia, vocalizations, dysphagia on puree diet, wheelchair bound, smiles and laughs with music or visits from family, slipped out of wheelchair 6 weeks ago onto ground, no apparent injuries </a:t>
            </a:r>
          </a:p>
          <a:p>
            <a:r>
              <a:rPr lang="en-CA" dirty="0"/>
              <a:t> You are the treating team at the </a:t>
            </a:r>
            <a:r>
              <a:rPr lang="en-CA" dirty="0" err="1"/>
              <a:t>Longterm</a:t>
            </a:r>
            <a:r>
              <a:rPr lang="en-CA" dirty="0"/>
              <a:t> care facility. The charge nurse asks for you assessment as Mrs. Swat has been striking the nurses lately during care and transfers  </a:t>
            </a: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C3CA85-16C3-4D83-A299-A1C15C1C295C}" type="slidenum">
              <a:rPr lang="en-CA" smtClean="0"/>
              <a:t>18</a:t>
            </a:fld>
            <a:endParaRPr lang="en-CA"/>
          </a:p>
        </p:txBody>
      </p:sp>
    </p:spTree>
    <p:extLst>
      <p:ext uri="{BB962C8B-B14F-4D97-AF65-F5344CB8AC3E}">
        <p14:creationId xmlns:p14="http://schemas.microsoft.com/office/powerpoint/2010/main" val="3111483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Case 2 Mrs. Swat</a:t>
            </a:r>
          </a:p>
        </p:txBody>
      </p:sp>
      <p:sp>
        <p:nvSpPr>
          <p:cNvPr id="3" name="Content Placeholder 2"/>
          <p:cNvSpPr>
            <a:spLocks noGrp="1"/>
          </p:cNvSpPr>
          <p:nvPr>
            <p:ph idx="1"/>
          </p:nvPr>
        </p:nvSpPr>
        <p:spPr/>
        <p:txBody>
          <a:bodyPr>
            <a:normAutofit/>
          </a:bodyPr>
          <a:lstStyle/>
          <a:p>
            <a:r>
              <a:rPr lang="en-CA" dirty="0">
                <a:effectLst/>
              </a:rPr>
              <a:t>AGS recommends assessing a combination of facial expressions, verbalizations/vocalizations, body movements, changes in interpersonal interactions, changes in activity patterns/routines, mental status changes to look for evidence of pain</a:t>
            </a:r>
          </a:p>
          <a:p>
            <a:r>
              <a:rPr lang="en-CA" dirty="0">
                <a:effectLst/>
              </a:rPr>
              <a:t>Many tools for screening for pain in nonverbal adults with dementia</a:t>
            </a:r>
          </a:p>
          <a:p>
            <a:pPr lvl="1"/>
            <a:r>
              <a:rPr lang="en-CA" dirty="0">
                <a:effectLst/>
              </a:rPr>
              <a:t>One of the most commonly used is PAINAD Score by Warden et al. 2003</a:t>
            </a:r>
          </a:p>
          <a:p>
            <a:pPr lvl="1"/>
            <a:r>
              <a:rPr lang="en-CA" dirty="0">
                <a:effectLst/>
              </a:rPr>
              <a:t>Scored 0-10, score </a:t>
            </a:r>
            <a:r>
              <a:rPr lang="en-CA" dirty="0">
                <a:effectLst/>
                <a:latin typeface="Calibri" panose="020F0502020204030204" pitchFamily="34" charset="0"/>
              </a:rPr>
              <a:t>˃2 suggests treatment of pain is needed </a:t>
            </a:r>
            <a:endParaRPr lang="en-CA" dirty="0">
              <a:effectLst/>
            </a:endParaRPr>
          </a:p>
          <a:p>
            <a:endParaRPr lang="en-CA" dirty="0">
              <a:effectLst/>
            </a:endParaRPr>
          </a:p>
          <a:p>
            <a:endParaRPr lang="en-CA" dirty="0"/>
          </a:p>
        </p:txBody>
      </p:sp>
      <p:sp>
        <p:nvSpPr>
          <p:cNvPr id="4" name="Footer Placeholder 3"/>
          <p:cNvSpPr>
            <a:spLocks noGrp="1"/>
          </p:cNvSpPr>
          <p:nvPr>
            <p:ph type="ftr" sz="quarter" idx="11"/>
          </p:nvPr>
        </p:nvSpPr>
        <p:spPr>
          <a:xfrm>
            <a:off x="241738" y="5883275"/>
            <a:ext cx="10641724" cy="764518"/>
          </a:xfrm>
        </p:spPr>
        <p:txBody>
          <a:bodyPr/>
          <a:lstStyle/>
          <a:p>
            <a:endParaRPr lang="en-US" dirty="0"/>
          </a:p>
          <a:p>
            <a:r>
              <a:rPr lang="en-CA" dirty="0">
                <a:hlinkClick r:id="rId3"/>
              </a:rPr>
              <a:t>Warden V, Hurley AC, </a:t>
            </a:r>
            <a:r>
              <a:rPr lang="en-CA" dirty="0" err="1">
                <a:hlinkClick r:id="rId3"/>
              </a:rPr>
              <a:t>Volicer</a:t>
            </a:r>
            <a:r>
              <a:rPr lang="en-CA" dirty="0">
                <a:hlinkClick r:id="rId3"/>
              </a:rPr>
              <a:t> L. Development and psychometric evaluation of the Pain Assessment in Advanced Dementia (PAINAD) scale. J Am Med Dir </a:t>
            </a:r>
            <a:r>
              <a:rPr lang="en-CA" dirty="0" err="1">
                <a:hlinkClick r:id="rId3"/>
              </a:rPr>
              <a:t>Assoc</a:t>
            </a:r>
            <a:r>
              <a:rPr lang="en-CA" dirty="0">
                <a:hlinkClick r:id="rId3"/>
              </a:rPr>
              <a:t> 2003; 4:9.</a:t>
            </a:r>
            <a:endParaRPr lang="en-CA" dirty="0"/>
          </a:p>
          <a:p>
            <a:r>
              <a:rPr lang="en-US" dirty="0" err="1"/>
              <a:t>Zwakhalen</a:t>
            </a:r>
            <a:r>
              <a:rPr lang="en-US" dirty="0"/>
              <a:t>, S. M., &amp; van der Steen, J. T. (2012). Which Score Most Likely Represents Pain on the Observational PAINAD Pain Scale for Patients with Dementia? </a:t>
            </a:r>
            <a:r>
              <a:rPr lang="en-US" i="1" dirty="0"/>
              <a:t>The Journal of Post Acute and </a:t>
            </a:r>
            <a:r>
              <a:rPr lang="en-US" i="1" dirty="0" err="1"/>
              <a:t>Longterm</a:t>
            </a:r>
            <a:r>
              <a:rPr lang="en-US" i="1" dirty="0"/>
              <a:t> Care Medicine</a:t>
            </a:r>
            <a:r>
              <a:rPr lang="en-US" dirty="0"/>
              <a:t>, 384-389.</a:t>
            </a:r>
          </a:p>
          <a:p>
            <a:endParaRPr lang="en-CA" dirty="0"/>
          </a:p>
          <a:p>
            <a:endParaRPr lang="en-CA" dirty="0"/>
          </a:p>
          <a:p>
            <a:endParaRPr lang="en-CA" dirty="0"/>
          </a:p>
        </p:txBody>
      </p:sp>
      <p:sp>
        <p:nvSpPr>
          <p:cNvPr id="5" name="Slide Number Placeholder 4"/>
          <p:cNvSpPr>
            <a:spLocks noGrp="1"/>
          </p:cNvSpPr>
          <p:nvPr>
            <p:ph type="sldNum" sz="quarter" idx="12"/>
          </p:nvPr>
        </p:nvSpPr>
        <p:spPr/>
        <p:txBody>
          <a:bodyPr/>
          <a:lstStyle/>
          <a:p>
            <a:fld id="{51C3CA85-16C3-4D83-A299-A1C15C1C295C}" type="slidenum">
              <a:rPr lang="en-CA" smtClean="0"/>
              <a:t>19</a:t>
            </a:fld>
            <a:endParaRPr lang="en-CA"/>
          </a:p>
        </p:txBody>
      </p:sp>
    </p:spTree>
    <p:extLst>
      <p:ext uri="{BB962C8B-B14F-4D97-AF65-F5344CB8AC3E}">
        <p14:creationId xmlns:p14="http://schemas.microsoft.com/office/powerpoint/2010/main" val="864271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Disclosures </a:t>
            </a:r>
          </a:p>
        </p:txBody>
      </p:sp>
      <p:sp>
        <p:nvSpPr>
          <p:cNvPr id="3" name="Content Placeholder 2"/>
          <p:cNvSpPr>
            <a:spLocks noGrp="1"/>
          </p:cNvSpPr>
          <p:nvPr>
            <p:ph idx="1"/>
          </p:nvPr>
        </p:nvSpPr>
        <p:spPr/>
        <p:txBody>
          <a:bodyPr/>
          <a:lstStyle/>
          <a:p>
            <a:r>
              <a:rPr lang="en-CA" dirty="0"/>
              <a:t>None </a:t>
            </a: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C3CA85-16C3-4D83-A299-A1C15C1C295C}" type="slidenum">
              <a:rPr lang="en-CA" smtClean="0"/>
              <a:t>2</a:t>
            </a:fld>
            <a:endParaRPr lang="en-CA"/>
          </a:p>
        </p:txBody>
      </p:sp>
    </p:spTree>
    <p:extLst>
      <p:ext uri="{BB962C8B-B14F-4D97-AF65-F5344CB8AC3E}">
        <p14:creationId xmlns:p14="http://schemas.microsoft.com/office/powerpoint/2010/main" val="767095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Case 2 Mrs. Swat</a:t>
            </a:r>
          </a:p>
        </p:txBody>
      </p:sp>
      <p:sp>
        <p:nvSpPr>
          <p:cNvPr id="3" name="Content Placeholder 2"/>
          <p:cNvSpPr>
            <a:spLocks noGrp="1"/>
          </p:cNvSpPr>
          <p:nvPr>
            <p:ph idx="1"/>
          </p:nvPr>
        </p:nvSpPr>
        <p:spPr/>
        <p:txBody>
          <a:bodyPr/>
          <a:lstStyle/>
          <a:p>
            <a:r>
              <a:rPr lang="en-CA" dirty="0">
                <a:effectLst/>
              </a:rPr>
              <a:t>Facial expressions</a:t>
            </a:r>
          </a:p>
          <a:p>
            <a:r>
              <a:rPr lang="en-CA" dirty="0">
                <a:effectLst/>
              </a:rPr>
              <a:t>●Verbalizations/vocalizations</a:t>
            </a:r>
          </a:p>
          <a:p>
            <a:r>
              <a:rPr lang="en-CA" dirty="0">
                <a:effectLst/>
              </a:rPr>
              <a:t>●Body movements</a:t>
            </a:r>
          </a:p>
          <a:p>
            <a:r>
              <a:rPr lang="en-CA" dirty="0">
                <a:effectLst/>
              </a:rPr>
              <a:t>●Changes in interpersonal interactions</a:t>
            </a:r>
          </a:p>
          <a:p>
            <a:r>
              <a:rPr lang="en-CA" dirty="0">
                <a:effectLst/>
              </a:rPr>
              <a:t>●Changes in activity patterns/routines</a:t>
            </a:r>
          </a:p>
          <a:p>
            <a:r>
              <a:rPr lang="en-CA" dirty="0">
                <a:effectLst/>
              </a:rPr>
              <a:t>●Mental status changes</a:t>
            </a:r>
          </a:p>
          <a:p>
            <a:endParaRPr lang="en-CA" dirty="0"/>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C3CA85-16C3-4D83-A299-A1C15C1C295C}" type="slidenum">
              <a:rPr lang="en-CA" smtClean="0"/>
              <a:t>20</a:t>
            </a:fld>
            <a:endParaRPr lang="en-CA"/>
          </a:p>
        </p:txBody>
      </p:sp>
      <p:pic>
        <p:nvPicPr>
          <p:cNvPr id="6" name="Picture 5"/>
          <p:cNvPicPr>
            <a:picLocks noChangeAspect="1"/>
          </p:cNvPicPr>
          <p:nvPr/>
        </p:nvPicPr>
        <p:blipFill rotWithShape="1">
          <a:blip r:embed="rId3"/>
          <a:srcRect l="152" t="27124" r="1" b="15033"/>
          <a:stretch/>
        </p:blipFill>
        <p:spPr>
          <a:xfrm>
            <a:off x="913794" y="1497214"/>
            <a:ext cx="9805839" cy="5296410"/>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5203190" y="2778820"/>
              <a:ext cx="2192760" cy="1937520"/>
            </p14:xfrm>
          </p:contentPart>
        </mc:Choice>
        <mc:Fallback xmlns="">
          <p:pic>
            <p:nvPicPr>
              <p:cNvPr id="8" name="Ink 7"/>
              <p:cNvPicPr/>
              <p:nvPr/>
            </p:nvPicPr>
            <p:blipFill>
              <a:blip r:embed="rId5"/>
              <a:stretch>
                <a:fillRect/>
              </a:stretch>
            </p:blipFill>
            <p:spPr>
              <a:xfrm>
                <a:off x="5191310" y="2766940"/>
                <a:ext cx="2216520" cy="1961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7471206" y="4544160"/>
              <a:ext cx="2480760" cy="1247040"/>
            </p14:xfrm>
          </p:contentPart>
        </mc:Choice>
        <mc:Fallback xmlns="">
          <p:pic>
            <p:nvPicPr>
              <p:cNvPr id="11" name="Ink 10"/>
              <p:cNvPicPr/>
              <p:nvPr/>
            </p:nvPicPr>
            <p:blipFill>
              <a:blip r:embed="rId7"/>
              <a:stretch>
                <a:fillRect/>
              </a:stretch>
            </p:blipFill>
            <p:spPr>
              <a:xfrm>
                <a:off x="7459326" y="4532280"/>
                <a:ext cx="2504520" cy="1270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p14:cNvContentPartPr/>
              <p14:nvPr/>
            </p14:nvContentPartPr>
            <p14:xfrm>
              <a:off x="7735626" y="5601423"/>
              <a:ext cx="1951920" cy="699840"/>
            </p14:xfrm>
          </p:contentPart>
        </mc:Choice>
        <mc:Fallback xmlns="">
          <p:pic>
            <p:nvPicPr>
              <p:cNvPr id="13" name="Ink 12"/>
              <p:cNvPicPr/>
              <p:nvPr/>
            </p:nvPicPr>
            <p:blipFill>
              <a:blip r:embed="rId9"/>
              <a:stretch>
                <a:fillRect/>
              </a:stretch>
            </p:blipFill>
            <p:spPr>
              <a:xfrm>
                <a:off x="7723746" y="5589543"/>
                <a:ext cx="1975680" cy="723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p14:cNvContentPartPr/>
              <p14:nvPr/>
            </p14:nvContentPartPr>
            <p14:xfrm>
              <a:off x="10094419" y="1816805"/>
              <a:ext cx="482760" cy="4883400"/>
            </p14:xfrm>
          </p:contentPart>
        </mc:Choice>
        <mc:Fallback xmlns="">
          <p:pic>
            <p:nvPicPr>
              <p:cNvPr id="17" name="Ink 16"/>
              <p:cNvPicPr/>
              <p:nvPr/>
            </p:nvPicPr>
            <p:blipFill>
              <a:blip r:embed="rId11"/>
              <a:stretch>
                <a:fillRect/>
              </a:stretch>
            </p:blipFill>
            <p:spPr>
              <a:xfrm>
                <a:off x="10082539" y="1804925"/>
                <a:ext cx="506520" cy="4907160"/>
              </a:xfrm>
              <a:prstGeom prst="rect">
                <a:avLst/>
              </a:prstGeom>
            </p:spPr>
          </p:pic>
        </mc:Fallback>
      </mc:AlternateContent>
    </p:spTree>
    <p:extLst>
      <p:ext uri="{BB962C8B-B14F-4D97-AF65-F5344CB8AC3E}">
        <p14:creationId xmlns:p14="http://schemas.microsoft.com/office/powerpoint/2010/main" val="3022584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Case 2 Mrs. Swat </a:t>
            </a:r>
          </a:p>
        </p:txBody>
      </p:sp>
      <p:sp>
        <p:nvSpPr>
          <p:cNvPr id="3" name="Content Placeholder 2"/>
          <p:cNvSpPr>
            <a:spLocks noGrp="1"/>
          </p:cNvSpPr>
          <p:nvPr>
            <p:ph idx="1"/>
          </p:nvPr>
        </p:nvSpPr>
        <p:spPr/>
        <p:txBody>
          <a:bodyPr>
            <a:normAutofit lnSpcReduction="10000"/>
          </a:bodyPr>
          <a:lstStyle/>
          <a:p>
            <a:r>
              <a:rPr lang="en-CA" dirty="0"/>
              <a:t>Staff and family agree Mrs. Swat seems agitated/ uncomfortable in certain positions, and that this is new</a:t>
            </a:r>
          </a:p>
          <a:p>
            <a:r>
              <a:rPr lang="en-CA" dirty="0"/>
              <a:t>They have not noticed any change in her urine quality ( incontinent at baseline), her BM’s are irregular and firm, her last one was 4 days ago, they check her vitals q2weeks ( so no reported fever, or tachycardia </a:t>
            </a:r>
            <a:r>
              <a:rPr lang="en-CA" dirty="0" err="1"/>
              <a:t>etc</a:t>
            </a:r>
            <a:r>
              <a:rPr lang="en-CA" dirty="0"/>
              <a:t>), she has had gradual weight loss over the last few years</a:t>
            </a:r>
          </a:p>
          <a:p>
            <a:r>
              <a:rPr lang="en-CA" dirty="0"/>
              <a:t>She has no reported pain medication usage in the MAR</a:t>
            </a:r>
          </a:p>
          <a:p>
            <a:r>
              <a:rPr lang="en-CA" dirty="0" err="1"/>
              <a:t>PmHx</a:t>
            </a:r>
            <a:r>
              <a:rPr lang="en-CA" dirty="0"/>
              <a:t>: chronic renal failure Cr 130, osteoarthritis of knees, MI in 2000 with BM stent</a:t>
            </a:r>
          </a:p>
          <a:p>
            <a:r>
              <a:rPr lang="en-CA" dirty="0"/>
              <a:t>Meds: ASA 81mg PO OD, Atorvastatin 20mg PO OD, Metoprolol 25mg PO BID</a:t>
            </a:r>
          </a:p>
          <a:p>
            <a:pPr lvl="1"/>
            <a:endParaRPr lang="en-CA" dirty="0"/>
          </a:p>
          <a:p>
            <a:endParaRPr lang="en-CA" dirty="0"/>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C3CA85-16C3-4D83-A299-A1C15C1C295C}" type="slidenum">
              <a:rPr lang="en-CA" smtClean="0"/>
              <a:t>21</a:t>
            </a:fld>
            <a:endParaRPr lang="en-CA"/>
          </a:p>
        </p:txBody>
      </p:sp>
    </p:spTree>
    <p:extLst>
      <p:ext uri="{BB962C8B-B14F-4D97-AF65-F5344CB8AC3E}">
        <p14:creationId xmlns:p14="http://schemas.microsoft.com/office/powerpoint/2010/main" val="2169560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Case 2: Mrs. Swat</a:t>
            </a:r>
          </a:p>
        </p:txBody>
      </p:sp>
      <p:sp>
        <p:nvSpPr>
          <p:cNvPr id="3" name="Content Placeholder 2"/>
          <p:cNvSpPr>
            <a:spLocks noGrp="1"/>
          </p:cNvSpPr>
          <p:nvPr>
            <p:ph idx="1"/>
          </p:nvPr>
        </p:nvSpPr>
        <p:spPr/>
        <p:txBody>
          <a:bodyPr>
            <a:normAutofit/>
          </a:bodyPr>
          <a:lstStyle/>
          <a:p>
            <a:r>
              <a:rPr lang="en-CA" dirty="0"/>
              <a:t>Vitals: BP 130/80, P 62, RR 16, Temp 36.1, O2 98% RA</a:t>
            </a:r>
          </a:p>
          <a:p>
            <a:r>
              <a:rPr lang="en-CA" dirty="0"/>
              <a:t>Exam: abdominal distention, slight tenderness, not peritoneal, impacted stool in rectal vault, patient thrash's while turning for rectal, and when moving hips to test ROM, reduced internal rotation of both hips, pulses and ABI normal, no femoral bruits, no focal weakness, hypo/hyperreflexia or tone abnormality </a:t>
            </a:r>
          </a:p>
          <a:p>
            <a:r>
              <a:rPr lang="en-CA" dirty="0"/>
              <a:t>No recent blood work or investigations</a:t>
            </a: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C3CA85-16C3-4D83-A299-A1C15C1C295C}" type="slidenum">
              <a:rPr lang="en-CA" smtClean="0"/>
              <a:t>22</a:t>
            </a:fld>
            <a:endParaRPr lang="en-CA"/>
          </a:p>
        </p:txBody>
      </p:sp>
    </p:spTree>
    <p:extLst>
      <p:ext uri="{BB962C8B-B14F-4D97-AF65-F5344CB8AC3E}">
        <p14:creationId xmlns:p14="http://schemas.microsoft.com/office/powerpoint/2010/main" val="4177366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Case 2 Mrs. Swat</a:t>
            </a:r>
          </a:p>
        </p:txBody>
      </p:sp>
      <p:sp>
        <p:nvSpPr>
          <p:cNvPr id="7" name="Footer Placeholder 6"/>
          <p:cNvSpPr>
            <a:spLocks noGrp="1"/>
          </p:cNvSpPr>
          <p:nvPr>
            <p:ph type="ftr" sz="quarter" idx="11"/>
          </p:nvPr>
        </p:nvSpPr>
        <p:spPr>
          <a:xfrm>
            <a:off x="487345" y="6356350"/>
            <a:ext cx="9761974" cy="365125"/>
          </a:xfrm>
        </p:spPr>
        <p:txBody>
          <a:bodyPr/>
          <a:lstStyle/>
          <a:p>
            <a:endParaRPr lang="en-CA" dirty="0"/>
          </a:p>
          <a:p>
            <a:endParaRPr lang="en-CA" dirty="0"/>
          </a:p>
        </p:txBody>
      </p:sp>
      <p:sp>
        <p:nvSpPr>
          <p:cNvPr id="8" name="Slide Number Placeholder 7"/>
          <p:cNvSpPr>
            <a:spLocks noGrp="1"/>
          </p:cNvSpPr>
          <p:nvPr>
            <p:ph type="sldNum" sz="quarter" idx="12"/>
          </p:nvPr>
        </p:nvSpPr>
        <p:spPr/>
        <p:txBody>
          <a:bodyPr/>
          <a:lstStyle/>
          <a:p>
            <a:fld id="{51C3CA85-16C3-4D83-A299-A1C15C1C295C}" type="slidenum">
              <a:rPr lang="en-CA" smtClean="0"/>
              <a:t>23</a:t>
            </a:fld>
            <a:endParaRPr lang="en-CA"/>
          </a:p>
        </p:txBody>
      </p:sp>
      <p:sp>
        <p:nvSpPr>
          <p:cNvPr id="5" name="Content Placeholder 2"/>
          <p:cNvSpPr txBox="1">
            <a:spLocks/>
          </p:cNvSpPr>
          <p:nvPr/>
        </p:nvSpPr>
        <p:spPr>
          <a:xfrm>
            <a:off x="1143001" y="1607906"/>
            <a:ext cx="7549198" cy="448809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err="1"/>
              <a:t>DDx</a:t>
            </a:r>
            <a:r>
              <a:rPr lang="en-CA" dirty="0"/>
              <a:t> pain in pelvic area: </a:t>
            </a:r>
          </a:p>
          <a:p>
            <a:pPr lvl="1"/>
            <a:r>
              <a:rPr lang="en-CA" dirty="0">
                <a:solidFill>
                  <a:srgbClr val="FF0000"/>
                </a:solidFill>
              </a:rPr>
              <a:t>V- chronic mesenteric ischemia, proximal bilateral claudication </a:t>
            </a:r>
          </a:p>
          <a:p>
            <a:pPr lvl="1"/>
            <a:r>
              <a:rPr lang="en-CA" dirty="0">
                <a:solidFill>
                  <a:srgbClr val="FF0000"/>
                </a:solidFill>
              </a:rPr>
              <a:t>I- Diverticulitis, UTI, pressure sore </a:t>
            </a:r>
          </a:p>
          <a:p>
            <a:pPr lvl="1"/>
            <a:r>
              <a:rPr lang="en-CA" dirty="0">
                <a:solidFill>
                  <a:srgbClr val="FF0000"/>
                </a:solidFill>
              </a:rPr>
              <a:t>T- hip or pelvis fracture, MSK pathology of hip/pelvis </a:t>
            </a:r>
          </a:p>
          <a:p>
            <a:pPr lvl="1"/>
            <a:r>
              <a:rPr lang="en-CA" dirty="0">
                <a:solidFill>
                  <a:srgbClr val="FF0000"/>
                </a:solidFill>
              </a:rPr>
              <a:t>A- Polymyalgia </a:t>
            </a:r>
            <a:r>
              <a:rPr lang="en-CA" dirty="0" err="1">
                <a:solidFill>
                  <a:srgbClr val="FF0000"/>
                </a:solidFill>
              </a:rPr>
              <a:t>rheumatica</a:t>
            </a:r>
            <a:r>
              <a:rPr lang="en-CA" dirty="0">
                <a:solidFill>
                  <a:srgbClr val="FF0000"/>
                </a:solidFill>
              </a:rPr>
              <a:t>, myositis</a:t>
            </a:r>
          </a:p>
          <a:p>
            <a:pPr lvl="1"/>
            <a:r>
              <a:rPr lang="en-CA" dirty="0">
                <a:solidFill>
                  <a:srgbClr val="FF0000"/>
                </a:solidFill>
              </a:rPr>
              <a:t>M- </a:t>
            </a:r>
            <a:r>
              <a:rPr lang="en-CA" dirty="0" err="1">
                <a:solidFill>
                  <a:srgbClr val="FF0000"/>
                </a:solidFill>
              </a:rPr>
              <a:t>osteomalasia</a:t>
            </a:r>
            <a:r>
              <a:rPr lang="en-CA" dirty="0">
                <a:solidFill>
                  <a:srgbClr val="FF0000"/>
                </a:solidFill>
              </a:rPr>
              <a:t>, hyperparathyroidism, Paget's disease, hypothyroidism </a:t>
            </a:r>
          </a:p>
          <a:p>
            <a:pPr lvl="1"/>
            <a:r>
              <a:rPr lang="en-CA" dirty="0">
                <a:solidFill>
                  <a:srgbClr val="FF0000"/>
                </a:solidFill>
              </a:rPr>
              <a:t>I- drug induced myopathy ( statin </a:t>
            </a:r>
            <a:r>
              <a:rPr lang="en-CA" dirty="0" err="1">
                <a:solidFill>
                  <a:srgbClr val="FF0000"/>
                </a:solidFill>
              </a:rPr>
              <a:t>etc</a:t>
            </a:r>
            <a:r>
              <a:rPr lang="en-CA" dirty="0">
                <a:solidFill>
                  <a:srgbClr val="FF0000"/>
                </a:solidFill>
              </a:rPr>
              <a:t>)</a:t>
            </a:r>
          </a:p>
          <a:p>
            <a:pPr lvl="1"/>
            <a:r>
              <a:rPr lang="en-CA" dirty="0">
                <a:solidFill>
                  <a:srgbClr val="FF0000"/>
                </a:solidFill>
              </a:rPr>
              <a:t>N- myeloma, multiple skeletal metastases </a:t>
            </a:r>
          </a:p>
          <a:p>
            <a:pPr lvl="1"/>
            <a:r>
              <a:rPr lang="en-CA" dirty="0">
                <a:solidFill>
                  <a:srgbClr val="FF0000"/>
                </a:solidFill>
              </a:rPr>
              <a:t>C- depression</a:t>
            </a:r>
            <a:endParaRPr lang="en-CA" dirty="0"/>
          </a:p>
        </p:txBody>
      </p:sp>
    </p:spTree>
    <p:extLst>
      <p:ext uri="{BB962C8B-B14F-4D97-AF65-F5344CB8AC3E}">
        <p14:creationId xmlns:p14="http://schemas.microsoft.com/office/powerpoint/2010/main" val="1063938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Case 2: Mrs. Swat </a:t>
            </a:r>
          </a:p>
        </p:txBody>
      </p:sp>
      <p:sp>
        <p:nvSpPr>
          <p:cNvPr id="3" name="Content Placeholder 2"/>
          <p:cNvSpPr>
            <a:spLocks noGrp="1"/>
          </p:cNvSpPr>
          <p:nvPr>
            <p:ph idx="1"/>
          </p:nvPr>
        </p:nvSpPr>
        <p:spPr/>
        <p:txBody>
          <a:bodyPr>
            <a:normAutofit/>
          </a:bodyPr>
          <a:lstStyle/>
          <a:p>
            <a:r>
              <a:rPr lang="en-CA" dirty="0"/>
              <a:t>Additional Investigations: CK, Ca, Albumin, </a:t>
            </a:r>
            <a:r>
              <a:rPr lang="en-CA" dirty="0" err="1"/>
              <a:t>VitD</a:t>
            </a:r>
            <a:r>
              <a:rPr lang="en-CA" dirty="0"/>
              <a:t>, Mg, ALP, TSH, CBC, </a:t>
            </a:r>
            <a:r>
              <a:rPr lang="en-CA" dirty="0" err="1"/>
              <a:t>Lytes</a:t>
            </a:r>
            <a:r>
              <a:rPr lang="en-CA" dirty="0"/>
              <a:t>, Cr, BUN, AST, ALT, INR, PTT Bilirubin, Urinalysis and culture , hips and pelvis and lumbar spine- R/o fracture or OA</a:t>
            </a: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C3CA85-16C3-4D83-A299-A1C15C1C295C}" type="slidenum">
              <a:rPr lang="en-CA" smtClean="0"/>
              <a:t>24</a:t>
            </a:fld>
            <a:endParaRPr lang="en-CA"/>
          </a:p>
        </p:txBody>
      </p:sp>
    </p:spTree>
    <p:extLst>
      <p:ext uri="{BB962C8B-B14F-4D97-AF65-F5344CB8AC3E}">
        <p14:creationId xmlns:p14="http://schemas.microsoft.com/office/powerpoint/2010/main" val="2853368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Case 2: Mrs. Swat </a:t>
            </a:r>
          </a:p>
        </p:txBody>
      </p:sp>
      <p:sp>
        <p:nvSpPr>
          <p:cNvPr id="3" name="Content Placeholder 2"/>
          <p:cNvSpPr>
            <a:spLocks noGrp="1"/>
          </p:cNvSpPr>
          <p:nvPr>
            <p:ph idx="1"/>
          </p:nvPr>
        </p:nvSpPr>
        <p:spPr/>
        <p:txBody>
          <a:bodyPr>
            <a:normAutofit fontScale="92500" lnSpcReduction="20000"/>
          </a:bodyPr>
          <a:lstStyle/>
          <a:p>
            <a:r>
              <a:rPr lang="en-CA" dirty="0"/>
              <a:t>Goals: Advise patient/family/staff that you worry that pain/ constipation is contributing to agitation. You advise that the behaviors may improve with treatment but that the pain may not be fully curable.</a:t>
            </a:r>
          </a:p>
          <a:p>
            <a:r>
              <a:rPr lang="en-CA" dirty="0"/>
              <a:t>Problems/Solutions:</a:t>
            </a:r>
          </a:p>
          <a:p>
            <a:pPr marL="914400" lvl="1" indent="-457200">
              <a:buFont typeface="+mj-lt"/>
              <a:buAutoNum type="arabicPeriod"/>
            </a:pPr>
            <a:r>
              <a:rPr lang="en-CA" dirty="0"/>
              <a:t>Constipation: Enema/ </a:t>
            </a:r>
            <a:r>
              <a:rPr lang="en-CA" dirty="0" err="1"/>
              <a:t>disimpaction</a:t>
            </a:r>
            <a:r>
              <a:rPr lang="en-CA" dirty="0"/>
              <a:t> now, start osmotic laxative BID until regular BM’s, and then once daily, hold for loose stool</a:t>
            </a:r>
          </a:p>
          <a:p>
            <a:pPr marL="914400" lvl="1" indent="-457200">
              <a:buFont typeface="+mj-lt"/>
              <a:buAutoNum type="arabicPeriod"/>
            </a:pPr>
            <a:r>
              <a:rPr lang="en-CA" dirty="0"/>
              <a:t>Cause of hip/pelvis pain: order </a:t>
            </a:r>
            <a:r>
              <a:rPr lang="en-CA" dirty="0" err="1"/>
              <a:t>xray</a:t>
            </a:r>
            <a:r>
              <a:rPr lang="en-CA" dirty="0"/>
              <a:t> bilateral hip, pelvis, lumbar spine, other labs</a:t>
            </a:r>
          </a:p>
          <a:p>
            <a:pPr marL="914400" lvl="1" indent="-457200">
              <a:buFont typeface="+mj-lt"/>
              <a:buAutoNum type="arabicPeriod"/>
            </a:pPr>
            <a:r>
              <a:rPr lang="en-CA" dirty="0"/>
              <a:t>Treatment of pain in interim: Tylenol 1g PO TID, heat TID, voltaren massage BID or TID, consider need for additional agents</a:t>
            </a:r>
          </a:p>
          <a:p>
            <a:pPr marL="914400" lvl="1" indent="-457200">
              <a:buFont typeface="+mj-lt"/>
              <a:buAutoNum type="arabicPeriod"/>
            </a:pPr>
            <a:r>
              <a:rPr lang="en-CA" dirty="0"/>
              <a:t>Stop Statin </a:t>
            </a:r>
          </a:p>
          <a:p>
            <a:pPr marL="914400" lvl="1" indent="-457200">
              <a:buFont typeface="+mj-lt"/>
              <a:buAutoNum type="arabicPeriod"/>
            </a:pPr>
            <a:r>
              <a:rPr lang="en-CA" dirty="0"/>
              <a:t>Ask for BSO team to follow patient closely for multicomponent behavior interventions </a:t>
            </a:r>
          </a:p>
          <a:p>
            <a:pPr marL="914400" lvl="1" indent="-457200">
              <a:buFont typeface="+mj-lt"/>
              <a:buAutoNum type="arabicPeriod"/>
            </a:pPr>
            <a:endParaRPr lang="en-CA" dirty="0"/>
          </a:p>
          <a:p>
            <a:pPr marL="914400" lvl="1" indent="-457200">
              <a:buFont typeface="+mj-lt"/>
              <a:buAutoNum type="arabicPeriod"/>
            </a:pPr>
            <a:endParaRPr lang="en-CA" dirty="0"/>
          </a:p>
          <a:p>
            <a:pPr marL="914400" lvl="1" indent="-457200">
              <a:buFont typeface="+mj-lt"/>
              <a:buAutoNum type="arabicPeriod"/>
            </a:pPr>
            <a:endParaRPr lang="en-CA" dirty="0"/>
          </a:p>
          <a:p>
            <a:endParaRPr lang="en-CA" dirty="0"/>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C3CA85-16C3-4D83-A299-A1C15C1C295C}" type="slidenum">
              <a:rPr lang="en-CA" smtClean="0"/>
              <a:t>25</a:t>
            </a:fld>
            <a:endParaRPr lang="en-CA"/>
          </a:p>
        </p:txBody>
      </p:sp>
    </p:spTree>
    <p:extLst>
      <p:ext uri="{BB962C8B-B14F-4D97-AF65-F5344CB8AC3E}">
        <p14:creationId xmlns:p14="http://schemas.microsoft.com/office/powerpoint/2010/main" val="3920933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1" y="321046"/>
            <a:ext cx="11978756" cy="1326321"/>
          </a:xfrm>
        </p:spPr>
        <p:txBody>
          <a:bodyPr/>
          <a:lstStyle/>
          <a:p>
            <a:r>
              <a:rPr lang="en-CA" dirty="0"/>
              <a:t>Stepwise treatment of pain to reduce BPSD</a:t>
            </a:r>
          </a:p>
        </p:txBody>
      </p:sp>
      <p:sp>
        <p:nvSpPr>
          <p:cNvPr id="3" name="Content Placeholder 2"/>
          <p:cNvSpPr>
            <a:spLocks noGrp="1"/>
          </p:cNvSpPr>
          <p:nvPr>
            <p:ph idx="1"/>
          </p:nvPr>
        </p:nvSpPr>
        <p:spPr>
          <a:xfrm>
            <a:off x="565393" y="1647367"/>
            <a:ext cx="5054744" cy="4351338"/>
          </a:xfrm>
        </p:spPr>
        <p:txBody>
          <a:bodyPr>
            <a:normAutofit lnSpcReduction="10000"/>
          </a:bodyPr>
          <a:lstStyle/>
          <a:p>
            <a:r>
              <a:rPr lang="en-CA" dirty="0"/>
              <a:t>RCT in Norway, 352 participants with moderate to severe dementia (MMSE=8) and behaviors, 18 homes, 60 units</a:t>
            </a:r>
          </a:p>
          <a:p>
            <a:r>
              <a:rPr lang="en-CA" dirty="0"/>
              <a:t>Randomized to:</a:t>
            </a:r>
          </a:p>
          <a:p>
            <a:pPr lvl="1"/>
            <a:r>
              <a:rPr lang="en-CA" dirty="0"/>
              <a:t>Stepwise treatment of pain x 8 weeks+ 4 week wash out vs.</a:t>
            </a:r>
          </a:p>
          <a:p>
            <a:pPr lvl="1"/>
            <a:r>
              <a:rPr lang="en-CA" dirty="0"/>
              <a:t>Usual Care</a:t>
            </a:r>
          </a:p>
          <a:p>
            <a:r>
              <a:rPr lang="en-CA" dirty="0"/>
              <a:t>CMAI reduced by 7 Pts in treatment group (CI -3.7 to -10.3, p </a:t>
            </a:r>
            <a:r>
              <a:rPr lang="en-CA" dirty="0">
                <a:latin typeface="Calibri" panose="020F0502020204030204" pitchFamily="34" charset="0"/>
              </a:rPr>
              <a:t>˂0.001</a:t>
            </a:r>
            <a:r>
              <a:rPr lang="en-CA" dirty="0"/>
              <a:t>)</a:t>
            </a:r>
          </a:p>
          <a:p>
            <a:pPr marL="0" indent="0">
              <a:buNone/>
            </a:pPr>
            <a:r>
              <a:rPr lang="en-CA" dirty="0"/>
              <a:t>*Equivalent to risperidone</a:t>
            </a:r>
          </a:p>
          <a:p>
            <a:pPr marL="0" indent="0">
              <a:buNone/>
            </a:pPr>
            <a:endParaRPr lang="en-CA" dirty="0"/>
          </a:p>
          <a:p>
            <a:endParaRPr lang="en-CA" dirty="0"/>
          </a:p>
          <a:p>
            <a:pPr marL="0" indent="0">
              <a:buNone/>
            </a:pPr>
            <a:endParaRPr lang="en-CA" dirty="0"/>
          </a:p>
        </p:txBody>
      </p:sp>
      <p:sp>
        <p:nvSpPr>
          <p:cNvPr id="6" name="Rectangle 1"/>
          <p:cNvSpPr>
            <a:spLocks noGrp="1" noChangeArrowheads="1"/>
          </p:cNvSpPr>
          <p:nvPr>
            <p:ph type="ftr" sz="quarter" idx="11"/>
          </p:nvPr>
        </p:nvSpPr>
        <p:spPr bwMode="auto">
          <a:xfrm>
            <a:off x="252248" y="6169581"/>
            <a:ext cx="1060753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Husebo</a:t>
            </a: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B. S., Ballard, C., Nilsen, O. B., </a:t>
            </a:r>
            <a:r>
              <a:rPr kumimoji="0" lang="en-US" altLang="en-U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Reidan</a:t>
            </a: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 &amp; </a:t>
            </a:r>
            <a:r>
              <a:rPr kumimoji="0" lang="en-US" altLang="en-U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Aarsland</a:t>
            </a: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D. (2011). Efficacy of treating pain to reduce behavioral disturbances in residents of nursing homes with dementia: a cluster randomized control trial . </a:t>
            </a:r>
            <a:r>
              <a:rPr kumimoji="0" lang="en-US" altLang="en-US"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BMJ</a:t>
            </a: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n-US" altLang="en-US" sz="1200" b="0" i="0" u="none" strike="noStrike" cap="none" normalizeH="0" dirty="0">
                <a:ln>
                  <a:noFill/>
                </a:ln>
                <a:solidFill>
                  <a:schemeClr val="tx1"/>
                </a:solidFill>
                <a:effectLst/>
                <a:latin typeface="Arial" panose="020B0604020202020204" pitchFamily="34" charset="0"/>
                <a:ea typeface="Times New Roman" panose="02020603050405020304" pitchFamily="18" charset="0"/>
              </a:rPr>
              <a:t> 343-353</a:t>
            </a:r>
            <a:endParaRPr kumimoji="0" lang="en-CA"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5" name="Slide Number Placeholder 4"/>
          <p:cNvSpPr>
            <a:spLocks noGrp="1"/>
          </p:cNvSpPr>
          <p:nvPr>
            <p:ph type="sldNum" sz="quarter" idx="12"/>
          </p:nvPr>
        </p:nvSpPr>
        <p:spPr/>
        <p:txBody>
          <a:bodyPr/>
          <a:lstStyle/>
          <a:p>
            <a:fld id="{51C3CA85-16C3-4D83-A299-A1C15C1C295C}" type="slidenum">
              <a:rPr lang="en-CA" smtClean="0"/>
              <a:t>26</a:t>
            </a:fld>
            <a:endParaRPr lang="en-CA"/>
          </a:p>
        </p:txBody>
      </p:sp>
      <p:pic>
        <p:nvPicPr>
          <p:cNvPr id="7" name="Picture 6"/>
          <p:cNvPicPr>
            <a:picLocks noChangeAspect="1"/>
          </p:cNvPicPr>
          <p:nvPr/>
        </p:nvPicPr>
        <p:blipFill>
          <a:blip r:embed="rId3"/>
          <a:stretch>
            <a:fillRect/>
          </a:stretch>
        </p:blipFill>
        <p:spPr>
          <a:xfrm>
            <a:off x="6426588" y="1676650"/>
            <a:ext cx="5571536" cy="1726950"/>
          </a:xfrm>
          <a:prstGeom prst="rect">
            <a:avLst/>
          </a:prstGeom>
        </p:spPr>
      </p:pic>
      <p:pic>
        <p:nvPicPr>
          <p:cNvPr id="8" name="Picture 7"/>
          <p:cNvPicPr>
            <a:picLocks noChangeAspect="1"/>
          </p:cNvPicPr>
          <p:nvPr/>
        </p:nvPicPr>
        <p:blipFill>
          <a:blip r:embed="rId4"/>
          <a:stretch>
            <a:fillRect/>
          </a:stretch>
        </p:blipFill>
        <p:spPr>
          <a:xfrm>
            <a:off x="-2862867" y="7069239"/>
            <a:ext cx="7671215" cy="4317899"/>
          </a:xfrm>
          <a:prstGeom prst="rect">
            <a:avLst/>
          </a:prstGeom>
        </p:spPr>
      </p:pic>
      <p:pic>
        <p:nvPicPr>
          <p:cNvPr id="10" name="Picture 9"/>
          <p:cNvPicPr>
            <a:picLocks noChangeAspect="1"/>
          </p:cNvPicPr>
          <p:nvPr/>
        </p:nvPicPr>
        <p:blipFill>
          <a:blip r:embed="rId5"/>
          <a:stretch>
            <a:fillRect/>
          </a:stretch>
        </p:blipFill>
        <p:spPr>
          <a:xfrm>
            <a:off x="5920096" y="3497627"/>
            <a:ext cx="6153911" cy="2510960"/>
          </a:xfrm>
          <a:prstGeom prst="rect">
            <a:avLst/>
          </a:prstGeom>
        </p:spPr>
      </p:pic>
    </p:spTree>
    <p:extLst>
      <p:ext uri="{BB962C8B-B14F-4D97-AF65-F5344CB8AC3E}">
        <p14:creationId xmlns:p14="http://schemas.microsoft.com/office/powerpoint/2010/main" val="4067836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C3CA85-16C3-4D83-A299-A1C15C1C295C}" type="slidenum">
              <a:rPr lang="en-CA" smtClean="0"/>
              <a:t>27</a:t>
            </a:fld>
            <a:endParaRPr lang="en-CA"/>
          </a:p>
        </p:txBody>
      </p:sp>
      <p:pic>
        <p:nvPicPr>
          <p:cNvPr id="6" name="Picture 5"/>
          <p:cNvPicPr>
            <a:picLocks noChangeAspect="1"/>
          </p:cNvPicPr>
          <p:nvPr/>
        </p:nvPicPr>
        <p:blipFill>
          <a:blip r:embed="rId2"/>
          <a:stretch>
            <a:fillRect/>
          </a:stretch>
        </p:blipFill>
        <p:spPr>
          <a:xfrm>
            <a:off x="1126542" y="170063"/>
            <a:ext cx="9591675" cy="7362825"/>
          </a:xfrm>
          <a:prstGeom prst="rect">
            <a:avLst/>
          </a:prstGeom>
        </p:spPr>
      </p:pic>
    </p:spTree>
    <p:extLst>
      <p:ext uri="{BB962C8B-B14F-4D97-AF65-F5344CB8AC3E}">
        <p14:creationId xmlns:p14="http://schemas.microsoft.com/office/powerpoint/2010/main" val="10729629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26215" y="3148836"/>
            <a:ext cx="10515600" cy="1325563"/>
          </a:xfrm>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C3CA85-16C3-4D83-A299-A1C15C1C295C}" type="slidenum">
              <a:rPr lang="en-CA" smtClean="0"/>
              <a:t>28</a:t>
            </a:fld>
            <a:endParaRPr lang="en-CA"/>
          </a:p>
        </p:txBody>
      </p:sp>
      <p:pic>
        <p:nvPicPr>
          <p:cNvPr id="7" name="Picture 6"/>
          <p:cNvPicPr>
            <a:picLocks noChangeAspect="1"/>
          </p:cNvPicPr>
          <p:nvPr/>
        </p:nvPicPr>
        <p:blipFill>
          <a:blip r:embed="rId2"/>
          <a:stretch>
            <a:fillRect/>
          </a:stretch>
        </p:blipFill>
        <p:spPr>
          <a:xfrm>
            <a:off x="6978570" y="2738212"/>
            <a:ext cx="3454742" cy="2716933"/>
          </a:xfrm>
          <a:prstGeom prst="rect">
            <a:avLst/>
          </a:prstGeom>
        </p:spPr>
      </p:pic>
    </p:spTree>
    <p:extLst>
      <p:ext uri="{BB962C8B-B14F-4D97-AF65-F5344CB8AC3E}">
        <p14:creationId xmlns:p14="http://schemas.microsoft.com/office/powerpoint/2010/main" val="40727804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Case 2: Mrs. Swat</a:t>
            </a:r>
          </a:p>
        </p:txBody>
      </p:sp>
      <p:sp>
        <p:nvSpPr>
          <p:cNvPr id="3" name="Content Placeholder 2"/>
          <p:cNvSpPr>
            <a:spLocks noGrp="1"/>
          </p:cNvSpPr>
          <p:nvPr>
            <p:ph idx="1"/>
          </p:nvPr>
        </p:nvSpPr>
        <p:spPr>
          <a:xfrm>
            <a:off x="838200" y="1825625"/>
            <a:ext cx="7380890" cy="4351338"/>
          </a:xfrm>
        </p:spPr>
        <p:txBody>
          <a:bodyPr>
            <a:normAutofit/>
          </a:bodyPr>
          <a:lstStyle/>
          <a:p>
            <a:r>
              <a:rPr lang="en-CA" dirty="0"/>
              <a:t>Results: CK N, Ca 2.10, Albumin 37, </a:t>
            </a:r>
            <a:r>
              <a:rPr lang="en-CA" dirty="0" err="1"/>
              <a:t>VitD</a:t>
            </a:r>
            <a:r>
              <a:rPr lang="en-CA" dirty="0"/>
              <a:t> 40, Mg 0.7 ALP N, TSH 1.9, (CBC, </a:t>
            </a:r>
            <a:r>
              <a:rPr lang="en-CA" dirty="0" err="1"/>
              <a:t>Lytes</a:t>
            </a:r>
            <a:r>
              <a:rPr lang="en-CA" dirty="0"/>
              <a:t>, Cr, BUN, AST, ALT, INR, PTT Bilirubin)- non contributory Urinalysis and culture- </a:t>
            </a:r>
            <a:r>
              <a:rPr lang="en-CA" dirty="0" err="1"/>
              <a:t>neg</a:t>
            </a:r>
            <a:endParaRPr lang="en-CA" dirty="0"/>
          </a:p>
          <a:p>
            <a:r>
              <a:rPr lang="en-CA" dirty="0" err="1"/>
              <a:t>Xray</a:t>
            </a:r>
            <a:r>
              <a:rPr lang="en-CA" dirty="0"/>
              <a:t> pelvis- minimally displaced fractures of sacral ala, superior and inferior public rami </a:t>
            </a:r>
          </a:p>
          <a:p>
            <a:pPr marL="0" indent="0">
              <a:buNone/>
            </a:pPr>
            <a:endParaRPr lang="en-CA" dirty="0"/>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C3CA85-16C3-4D83-A299-A1C15C1C295C}" type="slidenum">
              <a:rPr lang="en-CA" smtClean="0"/>
              <a:t>29</a:t>
            </a:fld>
            <a:endParaRPr lang="en-CA"/>
          </a:p>
        </p:txBody>
      </p:sp>
      <p:pic>
        <p:nvPicPr>
          <p:cNvPr id="11" name="Picture 10"/>
          <p:cNvPicPr>
            <a:picLocks noChangeAspect="1"/>
          </p:cNvPicPr>
          <p:nvPr/>
        </p:nvPicPr>
        <p:blipFill>
          <a:blip r:embed="rId2"/>
          <a:stretch>
            <a:fillRect/>
          </a:stretch>
        </p:blipFill>
        <p:spPr>
          <a:xfrm>
            <a:off x="8610600" y="1876214"/>
            <a:ext cx="3313386" cy="4010673"/>
          </a:xfrm>
          <a:prstGeom prst="rect">
            <a:avLst/>
          </a:prstGeom>
        </p:spPr>
      </p:pic>
    </p:spTree>
    <p:extLst>
      <p:ext uri="{BB962C8B-B14F-4D97-AF65-F5344CB8AC3E}">
        <p14:creationId xmlns:p14="http://schemas.microsoft.com/office/powerpoint/2010/main" val="830678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Objectives </a:t>
            </a:r>
          </a:p>
        </p:txBody>
      </p:sp>
      <p:sp>
        <p:nvSpPr>
          <p:cNvPr id="3" name="Content Placeholder 2"/>
          <p:cNvSpPr>
            <a:spLocks noGrp="1"/>
          </p:cNvSpPr>
          <p:nvPr>
            <p:ph idx="1"/>
          </p:nvPr>
        </p:nvSpPr>
        <p:spPr/>
        <p:txBody>
          <a:bodyPr/>
          <a:lstStyle/>
          <a:p>
            <a:r>
              <a:rPr lang="en-CA" dirty="0"/>
              <a:t>Develop an framework for assessment of pain in the older adult.</a:t>
            </a:r>
          </a:p>
          <a:p>
            <a:r>
              <a:rPr lang="en-CA" dirty="0"/>
              <a:t>Develop an approach to assessment and treatment of pain in older adults with cognitive impairment.</a:t>
            </a:r>
          </a:p>
          <a:p>
            <a:r>
              <a:rPr lang="en-CA" dirty="0"/>
              <a:t>Develop an approach to treatment of persistent pain in the older adult. </a:t>
            </a: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C3CA85-16C3-4D83-A299-A1C15C1C295C}" type="slidenum">
              <a:rPr lang="en-CA" smtClean="0"/>
              <a:t>3</a:t>
            </a:fld>
            <a:endParaRPr lang="en-CA"/>
          </a:p>
        </p:txBody>
      </p:sp>
    </p:spTree>
    <p:extLst>
      <p:ext uri="{BB962C8B-B14F-4D97-AF65-F5344CB8AC3E}">
        <p14:creationId xmlns:p14="http://schemas.microsoft.com/office/powerpoint/2010/main" val="3988895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Case 2: Mrs. Swat</a:t>
            </a:r>
          </a:p>
        </p:txBody>
      </p:sp>
      <p:sp>
        <p:nvSpPr>
          <p:cNvPr id="3" name="Content Placeholder 2"/>
          <p:cNvSpPr>
            <a:spLocks noGrp="1"/>
          </p:cNvSpPr>
          <p:nvPr>
            <p:ph idx="1"/>
          </p:nvPr>
        </p:nvSpPr>
        <p:spPr/>
        <p:txBody>
          <a:bodyPr>
            <a:normAutofit fontScale="85000" lnSpcReduction="10000"/>
          </a:bodyPr>
          <a:lstStyle/>
          <a:p>
            <a:r>
              <a:rPr lang="en-CA" dirty="0"/>
              <a:t>Constipation resolved (on chronic lactulose 30ml PO OD)</a:t>
            </a:r>
          </a:p>
          <a:p>
            <a:r>
              <a:rPr lang="en-CA" dirty="0"/>
              <a:t>BSO team started Multicomponent BPSD treatment</a:t>
            </a:r>
          </a:p>
          <a:p>
            <a:r>
              <a:rPr lang="en-CA" dirty="0"/>
              <a:t>Reviewed x ray with orthopedics via telephone consult ( non operative)</a:t>
            </a:r>
          </a:p>
          <a:p>
            <a:r>
              <a:rPr lang="en-CA" dirty="0"/>
              <a:t>Agitation resolved as pain improved</a:t>
            </a:r>
          </a:p>
          <a:p>
            <a:pPr lvl="1"/>
            <a:r>
              <a:rPr lang="en-CA" dirty="0"/>
              <a:t>Tylenol 1g PO TID</a:t>
            </a:r>
          </a:p>
          <a:p>
            <a:pPr lvl="1"/>
            <a:r>
              <a:rPr lang="en-CA" dirty="0"/>
              <a:t>Heat to pelvis TID</a:t>
            </a:r>
          </a:p>
          <a:p>
            <a:pPr lvl="1"/>
            <a:r>
              <a:rPr lang="en-CA" dirty="0" err="1"/>
              <a:t>Dilaudid</a:t>
            </a:r>
            <a:r>
              <a:rPr lang="en-CA" dirty="0"/>
              <a:t> 0.5mg PO 45mins ac am and pm care </a:t>
            </a:r>
          </a:p>
          <a:p>
            <a:r>
              <a:rPr lang="en-CA" dirty="0"/>
              <a:t>Physiotherapy 3x weekly for gradual range of motion </a:t>
            </a:r>
          </a:p>
          <a:p>
            <a:r>
              <a:rPr lang="en-CA" dirty="0"/>
              <a:t>Osteoporosis: elected to start Vitamin D 1000 IU PO OD, Calcium 500mg PO OD, after discussion started patient on </a:t>
            </a:r>
            <a:r>
              <a:rPr lang="en-CA" dirty="0" err="1"/>
              <a:t>risedronate</a:t>
            </a:r>
            <a:r>
              <a:rPr lang="en-CA" dirty="0"/>
              <a:t> DR 35mg PO weekly </a:t>
            </a:r>
          </a:p>
          <a:p>
            <a:endParaRPr lang="en-CA" dirty="0"/>
          </a:p>
        </p:txBody>
      </p:sp>
      <p:sp>
        <p:nvSpPr>
          <p:cNvPr id="4" name="Footer Placeholder 3"/>
          <p:cNvSpPr>
            <a:spLocks noGrp="1"/>
          </p:cNvSpPr>
          <p:nvPr>
            <p:ph type="ftr" sz="quarter" idx="11"/>
          </p:nvPr>
        </p:nvSpPr>
        <p:spPr>
          <a:xfrm>
            <a:off x="646386" y="6356350"/>
            <a:ext cx="9832428" cy="365125"/>
          </a:xfrm>
        </p:spPr>
        <p:txBody>
          <a:bodyPr/>
          <a:lstStyle/>
          <a:p>
            <a:r>
              <a:rPr lang="en-US" dirty="0"/>
              <a:t>Gillian, L., Soles, S., &amp; Ferguson, T. A. (2012). Fragility Fractures of Pelvis . </a:t>
            </a:r>
            <a:r>
              <a:rPr lang="en-US" i="1" dirty="0"/>
              <a:t>Current Review in Musculoskeletal Medicine </a:t>
            </a:r>
            <a:r>
              <a:rPr lang="en-US" dirty="0"/>
              <a:t>, 222-228.</a:t>
            </a:r>
            <a:endParaRPr lang="en-CA" dirty="0"/>
          </a:p>
          <a:p>
            <a:endParaRPr lang="en-CA" dirty="0"/>
          </a:p>
        </p:txBody>
      </p:sp>
      <p:sp>
        <p:nvSpPr>
          <p:cNvPr id="5" name="Slide Number Placeholder 4"/>
          <p:cNvSpPr>
            <a:spLocks noGrp="1"/>
          </p:cNvSpPr>
          <p:nvPr>
            <p:ph type="sldNum" sz="quarter" idx="12"/>
          </p:nvPr>
        </p:nvSpPr>
        <p:spPr/>
        <p:txBody>
          <a:bodyPr/>
          <a:lstStyle/>
          <a:p>
            <a:fld id="{51C3CA85-16C3-4D83-A299-A1C15C1C295C}" type="slidenum">
              <a:rPr lang="en-CA" smtClean="0"/>
              <a:t>30</a:t>
            </a:fld>
            <a:endParaRPr lang="en-CA"/>
          </a:p>
        </p:txBody>
      </p:sp>
    </p:spTree>
    <p:extLst>
      <p:ext uri="{BB962C8B-B14F-4D97-AF65-F5344CB8AC3E}">
        <p14:creationId xmlns:p14="http://schemas.microsoft.com/office/powerpoint/2010/main" val="4071398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1858963"/>
            <a:ext cx="9144000" cy="2387600"/>
          </a:xfrm>
        </p:spPr>
        <p:txBody>
          <a:bodyPr/>
          <a:lstStyle/>
          <a:p>
            <a:r>
              <a:rPr lang="en-CA" dirty="0"/>
              <a:t>Treatment of Persistent Pain in the Older Adult </a:t>
            </a:r>
          </a:p>
        </p:txBody>
      </p:sp>
      <p:sp>
        <p:nvSpPr>
          <p:cNvPr id="7" name="Subtitle 6"/>
          <p:cNvSpPr>
            <a:spLocks noGrp="1"/>
          </p:cNvSpPr>
          <p:nvPr>
            <p:ph type="subTitle" idx="1"/>
          </p:nvPr>
        </p:nvSpPr>
        <p:spPr/>
        <p:txBody>
          <a:bodyPr/>
          <a:lstStyle/>
          <a:p>
            <a:endParaRPr lang="en-CA"/>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51C3CA85-16C3-4D83-A299-A1C15C1C295C}" type="slidenum">
              <a:rPr lang="en-CA" smtClean="0"/>
              <a:t>31</a:t>
            </a:fld>
            <a:endParaRPr lang="en-CA"/>
          </a:p>
        </p:txBody>
      </p:sp>
    </p:spTree>
    <p:extLst>
      <p:ext uri="{BB962C8B-B14F-4D97-AF65-F5344CB8AC3E}">
        <p14:creationId xmlns:p14="http://schemas.microsoft.com/office/powerpoint/2010/main" val="898009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Case 3: Mr. Numbly from home</a:t>
            </a:r>
          </a:p>
        </p:txBody>
      </p:sp>
      <p:sp>
        <p:nvSpPr>
          <p:cNvPr id="3" name="Content Placeholder 2"/>
          <p:cNvSpPr>
            <a:spLocks noGrp="1"/>
          </p:cNvSpPr>
          <p:nvPr>
            <p:ph idx="1"/>
          </p:nvPr>
        </p:nvSpPr>
        <p:spPr>
          <a:xfrm>
            <a:off x="838200" y="1825625"/>
            <a:ext cx="7102366" cy="4351338"/>
          </a:xfrm>
        </p:spPr>
        <p:txBody>
          <a:bodyPr>
            <a:normAutofit fontScale="92500" lnSpcReduction="20000"/>
          </a:bodyPr>
          <a:lstStyle/>
          <a:p>
            <a:r>
              <a:rPr lang="en-CA" dirty="0"/>
              <a:t>88 </a:t>
            </a:r>
            <a:r>
              <a:rPr lang="en-CA" dirty="0" err="1"/>
              <a:t>yo</a:t>
            </a:r>
            <a:r>
              <a:rPr lang="en-CA" dirty="0"/>
              <a:t> </a:t>
            </a:r>
            <a:r>
              <a:rPr lang="en-CA" dirty="0">
                <a:latin typeface="Century Gothic" panose="020B0502020202020204" pitchFamily="34" charset="0"/>
              </a:rPr>
              <a:t>♂ </a:t>
            </a:r>
            <a:r>
              <a:rPr lang="en-CA" dirty="0"/>
              <a:t>with degenerative disc disease, and herniated disc causing moderate spinal stenosis at L5/S1, AUA =5</a:t>
            </a:r>
          </a:p>
          <a:p>
            <a:r>
              <a:rPr lang="en-CA" dirty="0"/>
              <a:t>Has radiating pains down back of both legs when standing or walking, and chronic ache in his low back </a:t>
            </a:r>
          </a:p>
          <a:p>
            <a:r>
              <a:rPr lang="en-CA" dirty="0"/>
              <a:t>He has spent most of the last 1 month laying either in bed or on the couch, he doesn’t go out ( previously he was able to drive to church and to the restaurant with friends), he has lost appetite, he cannot sleep due to pain, he wishes he would just die, his wife has taken over all IADLS and ADLS- he transfers to the commode to toilet</a:t>
            </a:r>
          </a:p>
          <a:p>
            <a:r>
              <a:rPr lang="en-CA" dirty="0"/>
              <a:t>He has not noticed any numbness, or weakness in legs/sacral region, he has not had any involvement of his bowel or bladder yet</a:t>
            </a:r>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51C3CA85-16C3-4D83-A299-A1C15C1C295C}" type="slidenum">
              <a:rPr lang="en-CA" smtClean="0"/>
              <a:t>32</a:t>
            </a:fld>
            <a:endParaRPr lang="en-CA"/>
          </a:p>
        </p:txBody>
      </p:sp>
      <p:pic>
        <p:nvPicPr>
          <p:cNvPr id="6" name="Picture 5"/>
          <p:cNvPicPr>
            <a:picLocks noChangeAspect="1"/>
          </p:cNvPicPr>
          <p:nvPr/>
        </p:nvPicPr>
        <p:blipFill>
          <a:blip r:embed="rId2"/>
          <a:stretch>
            <a:fillRect/>
          </a:stretch>
        </p:blipFill>
        <p:spPr>
          <a:xfrm>
            <a:off x="8527112" y="1958384"/>
            <a:ext cx="2890931" cy="3348986"/>
          </a:xfrm>
          <a:prstGeom prst="rect">
            <a:avLst/>
          </a:prstGeom>
        </p:spPr>
      </p:pic>
      <mc:AlternateContent xmlns:mc="http://schemas.openxmlformats.org/markup-compatibility/2006" xmlns:p14="http://schemas.microsoft.com/office/powerpoint/2010/main">
        <mc:Choice Requires="p14">
          <p:contentPart p14:bwMode="auto" r:id="rId3">
            <p14:nvContentPartPr>
              <p14:cNvPr id="13" name="Ink 12"/>
              <p14:cNvContentPartPr/>
              <p14:nvPr/>
            </p14:nvContentPartPr>
            <p14:xfrm>
              <a:off x="10514011" y="3864058"/>
              <a:ext cx="45719" cy="1297610"/>
            </p14:xfrm>
          </p:contentPart>
        </mc:Choice>
        <mc:Fallback xmlns="">
          <p:pic>
            <p:nvPicPr>
              <p:cNvPr id="13" name="Ink 12"/>
              <p:cNvPicPr/>
              <p:nvPr/>
            </p:nvPicPr>
            <p:blipFill>
              <a:blip r:embed="rId4"/>
              <a:stretch>
                <a:fillRect/>
              </a:stretch>
            </p:blipFill>
            <p:spPr>
              <a:xfrm>
                <a:off x="10502224" y="3852180"/>
                <a:ext cx="69293" cy="132136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p14:cNvContentPartPr/>
              <p14:nvPr/>
            </p14:nvContentPartPr>
            <p14:xfrm>
              <a:off x="10817117" y="3818526"/>
              <a:ext cx="95123" cy="1272464"/>
            </p14:xfrm>
          </p:contentPart>
        </mc:Choice>
        <mc:Fallback xmlns="">
          <p:pic>
            <p:nvPicPr>
              <p:cNvPr id="15" name="Ink 14"/>
              <p:cNvPicPr/>
              <p:nvPr/>
            </p:nvPicPr>
            <p:blipFill>
              <a:blip r:embed="rId6"/>
              <a:stretch>
                <a:fillRect/>
              </a:stretch>
            </p:blipFill>
            <p:spPr>
              <a:xfrm>
                <a:off x="10805227" y="3806647"/>
                <a:ext cx="118904" cy="129622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k 16"/>
              <p14:cNvContentPartPr/>
              <p14:nvPr/>
            </p14:nvContentPartPr>
            <p14:xfrm>
              <a:off x="10506916" y="3606070"/>
              <a:ext cx="378993" cy="189993"/>
            </p14:xfrm>
          </p:contentPart>
        </mc:Choice>
        <mc:Fallback xmlns="">
          <p:pic>
            <p:nvPicPr>
              <p:cNvPr id="17" name="Ink 16"/>
              <p:cNvPicPr/>
              <p:nvPr/>
            </p:nvPicPr>
            <p:blipFill>
              <a:blip r:embed="rId8"/>
              <a:stretch>
                <a:fillRect/>
              </a:stretch>
            </p:blipFill>
            <p:spPr>
              <a:xfrm>
                <a:off x="10495039" y="3594195"/>
                <a:ext cx="402748" cy="213742"/>
              </a:xfrm>
              <a:prstGeom prst="rect">
                <a:avLst/>
              </a:prstGeom>
            </p:spPr>
          </p:pic>
        </mc:Fallback>
      </mc:AlternateContent>
      <p:pic>
        <p:nvPicPr>
          <p:cNvPr id="23" name="Picture 22"/>
          <p:cNvPicPr>
            <a:picLocks noChangeAspect="1"/>
          </p:cNvPicPr>
          <p:nvPr/>
        </p:nvPicPr>
        <p:blipFill>
          <a:blip r:embed="rId9"/>
          <a:stretch>
            <a:fillRect/>
          </a:stretch>
        </p:blipFill>
        <p:spPr>
          <a:xfrm>
            <a:off x="8684324" y="5543530"/>
            <a:ext cx="3126676" cy="849143"/>
          </a:xfrm>
          <a:prstGeom prst="rect">
            <a:avLst/>
          </a:prstGeom>
        </p:spPr>
      </p:pic>
      <mc:AlternateContent xmlns:mc="http://schemas.openxmlformats.org/markup-compatibility/2006" xmlns:p14="http://schemas.microsoft.com/office/powerpoint/2010/main">
        <mc:Choice Requires="p14">
          <p:contentPart p14:bwMode="auto" r:id="rId10">
            <p14:nvContentPartPr>
              <p14:cNvPr id="25" name="Ink 24"/>
              <p14:cNvContentPartPr/>
              <p14:nvPr/>
            </p14:nvContentPartPr>
            <p14:xfrm>
              <a:off x="11418043" y="5885667"/>
              <a:ext cx="383400" cy="387720"/>
            </p14:xfrm>
          </p:contentPart>
        </mc:Choice>
        <mc:Fallback xmlns="">
          <p:pic>
            <p:nvPicPr>
              <p:cNvPr id="25" name="Ink 24"/>
              <p:cNvPicPr/>
              <p:nvPr/>
            </p:nvPicPr>
            <p:blipFill>
              <a:blip r:embed="rId11"/>
              <a:stretch>
                <a:fillRect/>
              </a:stretch>
            </p:blipFill>
            <p:spPr>
              <a:xfrm>
                <a:off x="11406163" y="5873787"/>
                <a:ext cx="407160" cy="411480"/>
              </a:xfrm>
              <a:prstGeom prst="rect">
                <a:avLst/>
              </a:prstGeom>
            </p:spPr>
          </p:pic>
        </mc:Fallback>
      </mc:AlternateContent>
    </p:spTree>
    <p:extLst>
      <p:ext uri="{BB962C8B-B14F-4D97-AF65-F5344CB8AC3E}">
        <p14:creationId xmlns:p14="http://schemas.microsoft.com/office/powerpoint/2010/main" val="3207086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Case 3: Mr. Numbly</a:t>
            </a:r>
          </a:p>
        </p:txBody>
      </p:sp>
      <p:sp>
        <p:nvSpPr>
          <p:cNvPr id="3" name="Content Placeholder 2"/>
          <p:cNvSpPr>
            <a:spLocks noGrp="1"/>
          </p:cNvSpPr>
          <p:nvPr>
            <p:ph idx="1"/>
          </p:nvPr>
        </p:nvSpPr>
        <p:spPr/>
        <p:txBody>
          <a:bodyPr/>
          <a:lstStyle/>
          <a:p>
            <a:r>
              <a:rPr lang="en-CA" dirty="0" err="1"/>
              <a:t>PmHx</a:t>
            </a:r>
            <a:r>
              <a:rPr lang="en-CA" dirty="0"/>
              <a:t>: Chronic Renal Failure Cr 200, and previous depression</a:t>
            </a:r>
          </a:p>
          <a:p>
            <a:r>
              <a:rPr lang="en-CA" dirty="0"/>
              <a:t>Meds: Tylenol 325 mg 2 tab PRN ( using 2x per day), </a:t>
            </a:r>
            <a:r>
              <a:rPr lang="en-CA" dirty="0" err="1"/>
              <a:t>celebrex</a:t>
            </a:r>
            <a:r>
              <a:rPr lang="en-CA" dirty="0"/>
              <a:t> 100mg PO BID, Percocet 1tab PO TID</a:t>
            </a:r>
          </a:p>
          <a:p>
            <a:r>
              <a:rPr lang="en-CA" dirty="0"/>
              <a:t>+ straight leg raise, pain to ROM and palpation of lumbar spine, </a:t>
            </a:r>
            <a:r>
              <a:rPr lang="en-CA" dirty="0" err="1"/>
              <a:t>reflexs</a:t>
            </a:r>
            <a:r>
              <a:rPr lang="en-CA" dirty="0"/>
              <a:t> 2+ bilaterally, strength 5/5, normal rectal tone</a:t>
            </a:r>
          </a:p>
          <a:p>
            <a:r>
              <a:rPr lang="en-CA" dirty="0"/>
              <a:t>Patient refuses to walk for gait exam </a:t>
            </a:r>
          </a:p>
          <a:p>
            <a:r>
              <a:rPr lang="en-CA" dirty="0" err="1"/>
              <a:t>MiniCog</a:t>
            </a:r>
            <a:r>
              <a:rPr lang="en-CA" dirty="0"/>
              <a:t>= N, GDS= 11</a:t>
            </a:r>
          </a:p>
          <a:p>
            <a:pPr marL="0" indent="0">
              <a:buNone/>
            </a:pPr>
            <a:endParaRPr lang="en-CA" dirty="0"/>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C3CA85-16C3-4D83-A299-A1C15C1C295C}" type="slidenum">
              <a:rPr lang="en-CA" smtClean="0"/>
              <a:t>33</a:t>
            </a:fld>
            <a:endParaRPr lang="en-CA"/>
          </a:p>
        </p:txBody>
      </p:sp>
    </p:spTree>
    <p:extLst>
      <p:ext uri="{BB962C8B-B14F-4D97-AF65-F5344CB8AC3E}">
        <p14:creationId xmlns:p14="http://schemas.microsoft.com/office/powerpoint/2010/main" val="1557837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Individualized Treatment Plan</a:t>
            </a:r>
          </a:p>
        </p:txBody>
      </p:sp>
      <p:sp>
        <p:nvSpPr>
          <p:cNvPr id="7" name="Content Placeholder 6"/>
          <p:cNvSpPr>
            <a:spLocks noGrp="1"/>
          </p:cNvSpPr>
          <p:nvPr>
            <p:ph idx="1"/>
          </p:nvPr>
        </p:nvSpPr>
        <p:spPr>
          <a:xfrm>
            <a:off x="583324" y="1786609"/>
            <a:ext cx="5179138" cy="4356688"/>
          </a:xfrm>
        </p:spPr>
        <p:txBody>
          <a:bodyPr>
            <a:normAutofit/>
          </a:bodyPr>
          <a:lstStyle/>
          <a:p>
            <a:endParaRPr lang="en-CA" dirty="0"/>
          </a:p>
        </p:txBody>
      </p:sp>
      <p:sp>
        <p:nvSpPr>
          <p:cNvPr id="4" name="Footer Placeholder 3"/>
          <p:cNvSpPr>
            <a:spLocks noGrp="1"/>
          </p:cNvSpPr>
          <p:nvPr>
            <p:ph type="ftr" sz="quarter" idx="11"/>
          </p:nvPr>
        </p:nvSpPr>
        <p:spPr>
          <a:xfrm>
            <a:off x="3996835" y="6233869"/>
            <a:ext cx="4114800" cy="365125"/>
          </a:xfrm>
        </p:spPr>
        <p:txBody>
          <a:bodyPr/>
          <a:lstStyle/>
          <a:p>
            <a:endParaRPr lang="en-CA" dirty="0"/>
          </a:p>
        </p:txBody>
      </p:sp>
      <p:sp>
        <p:nvSpPr>
          <p:cNvPr id="5" name="Slide Number Placeholder 4"/>
          <p:cNvSpPr>
            <a:spLocks noGrp="1"/>
          </p:cNvSpPr>
          <p:nvPr>
            <p:ph type="sldNum" sz="quarter" idx="12"/>
          </p:nvPr>
        </p:nvSpPr>
        <p:spPr/>
        <p:txBody>
          <a:bodyPr/>
          <a:lstStyle/>
          <a:p>
            <a:fld id="{51C3CA85-16C3-4D83-A299-A1C15C1C295C}" type="slidenum">
              <a:rPr lang="en-CA" smtClean="0"/>
              <a:t>34</a:t>
            </a:fld>
            <a:endParaRPr lang="en-CA"/>
          </a:p>
        </p:txBody>
      </p:sp>
      <p:pic>
        <p:nvPicPr>
          <p:cNvPr id="14" name="Picture 13"/>
          <p:cNvPicPr>
            <a:picLocks noChangeAspect="1"/>
          </p:cNvPicPr>
          <p:nvPr/>
        </p:nvPicPr>
        <p:blipFill>
          <a:blip r:embed="rId3"/>
          <a:stretch>
            <a:fillRect/>
          </a:stretch>
        </p:blipFill>
        <p:spPr>
          <a:xfrm>
            <a:off x="3310759" y="1801061"/>
            <a:ext cx="5016694" cy="456766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00934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413"/>
            <a:ext cx="4531054" cy="1325563"/>
          </a:xfrm>
        </p:spPr>
        <p:txBody>
          <a:bodyPr>
            <a:noAutofit/>
          </a:bodyPr>
          <a:lstStyle/>
          <a:p>
            <a:r>
              <a:rPr lang="en-CA" sz="3500" dirty="0"/>
              <a:t>Considerations for Pain Management </a:t>
            </a:r>
          </a:p>
        </p:txBody>
      </p:sp>
      <p:sp>
        <p:nvSpPr>
          <p:cNvPr id="4" name="Footer Placeholder 3"/>
          <p:cNvSpPr>
            <a:spLocks noGrp="1"/>
          </p:cNvSpPr>
          <p:nvPr>
            <p:ph type="ftr" sz="quarter" idx="11"/>
          </p:nvPr>
        </p:nvSpPr>
        <p:spPr>
          <a:xfrm>
            <a:off x="4038599" y="6563710"/>
            <a:ext cx="7685691" cy="157765"/>
          </a:xfrm>
        </p:spPr>
        <p:txBody>
          <a:bodyPr/>
          <a:lstStyle/>
          <a:p>
            <a:r>
              <a:rPr lang="en-US" dirty="0">
                <a:solidFill>
                  <a:schemeClr val="bg1">
                    <a:lumMod val="75000"/>
                  </a:schemeClr>
                </a:solidFill>
              </a:rPr>
              <a:t>Adapted From: Galicia-Castillo, M. C., &amp; Weiner, D. K. (2014). Treatment of persistent pain in older adults. </a:t>
            </a:r>
            <a:r>
              <a:rPr lang="en-US" i="1" dirty="0" err="1">
                <a:solidFill>
                  <a:schemeClr val="bg1">
                    <a:lumMod val="75000"/>
                  </a:schemeClr>
                </a:solidFill>
              </a:rPr>
              <a:t>Uptodate</a:t>
            </a:r>
            <a:r>
              <a:rPr lang="en-US" dirty="0">
                <a:solidFill>
                  <a:schemeClr val="bg1">
                    <a:lumMod val="75000"/>
                  </a:schemeClr>
                </a:solidFill>
              </a:rPr>
              <a:t>, 1-31. and  </a:t>
            </a:r>
            <a:r>
              <a:rPr lang="en-CA" dirty="0">
                <a:hlinkClick r:id="rId3"/>
              </a:rPr>
              <a:t>American Geriatrics Society Panel on Pharmacological Management of Persistent Pain in Older Persons. Pharmacological management of persistent pain in older persons. J Am </a:t>
            </a:r>
            <a:r>
              <a:rPr lang="en-CA" dirty="0" err="1">
                <a:hlinkClick r:id="rId3"/>
              </a:rPr>
              <a:t>Geriatr</a:t>
            </a:r>
            <a:r>
              <a:rPr lang="en-CA" dirty="0">
                <a:hlinkClick r:id="rId3"/>
              </a:rPr>
              <a:t> </a:t>
            </a:r>
            <a:r>
              <a:rPr lang="en-CA" dirty="0" err="1">
                <a:hlinkClick r:id="rId3"/>
              </a:rPr>
              <a:t>Soc</a:t>
            </a:r>
            <a:r>
              <a:rPr lang="en-CA" dirty="0">
                <a:hlinkClick r:id="rId3"/>
              </a:rPr>
              <a:t> 2009; 57:1331.</a:t>
            </a:r>
            <a:endParaRPr lang="en-CA" dirty="0"/>
          </a:p>
          <a:p>
            <a:endParaRPr lang="en-CA" dirty="0"/>
          </a:p>
          <a:p>
            <a:endParaRPr lang="en-CA" dirty="0"/>
          </a:p>
        </p:txBody>
      </p:sp>
      <p:sp>
        <p:nvSpPr>
          <p:cNvPr id="5" name="Slide Number Placeholder 4"/>
          <p:cNvSpPr>
            <a:spLocks noGrp="1"/>
          </p:cNvSpPr>
          <p:nvPr>
            <p:ph type="sldNum" sz="quarter" idx="12"/>
          </p:nvPr>
        </p:nvSpPr>
        <p:spPr/>
        <p:txBody>
          <a:bodyPr/>
          <a:lstStyle/>
          <a:p>
            <a:fld id="{51C3CA85-16C3-4D83-A299-A1C15C1C295C}" type="slidenum">
              <a:rPr lang="en-CA" smtClean="0"/>
              <a:t>35</a:t>
            </a:fld>
            <a:endParaRPr lang="en-CA"/>
          </a:p>
        </p:txBody>
      </p:sp>
      <p:sp>
        <p:nvSpPr>
          <p:cNvPr id="6" name="TextBox 5"/>
          <p:cNvSpPr txBox="1"/>
          <p:nvPr/>
        </p:nvSpPr>
        <p:spPr>
          <a:xfrm>
            <a:off x="89338" y="5244662"/>
            <a:ext cx="3200400" cy="646331"/>
          </a:xfrm>
          <a:prstGeom prst="rect">
            <a:avLst/>
          </a:prstGeom>
          <a:noFill/>
        </p:spPr>
        <p:txBody>
          <a:bodyPr wrap="square" rtlCol="0">
            <a:spAutoFit/>
          </a:bodyPr>
          <a:lstStyle/>
          <a:p>
            <a:pPr algn="ctr"/>
            <a:r>
              <a:rPr lang="en-CA" dirty="0"/>
              <a:t>Interventions with the greatest potential risk*</a:t>
            </a:r>
          </a:p>
        </p:txBody>
      </p:sp>
      <p:sp>
        <p:nvSpPr>
          <p:cNvPr id="7" name="TextBox 6"/>
          <p:cNvSpPr txBox="1"/>
          <p:nvPr/>
        </p:nvSpPr>
        <p:spPr>
          <a:xfrm>
            <a:off x="4038599" y="774839"/>
            <a:ext cx="2287863" cy="923330"/>
          </a:xfrm>
          <a:prstGeom prst="rect">
            <a:avLst/>
          </a:prstGeom>
          <a:noFill/>
        </p:spPr>
        <p:txBody>
          <a:bodyPr wrap="square" rtlCol="0">
            <a:spAutoFit/>
          </a:bodyPr>
          <a:lstStyle/>
          <a:p>
            <a:pPr algn="ctr"/>
            <a:r>
              <a:rPr lang="en-CA" dirty="0"/>
              <a:t>Interventions with the least potential risk</a:t>
            </a:r>
          </a:p>
        </p:txBody>
      </p:sp>
      <p:sp>
        <p:nvSpPr>
          <p:cNvPr id="8" name="TextBox 7"/>
          <p:cNvSpPr txBox="1"/>
          <p:nvPr/>
        </p:nvSpPr>
        <p:spPr>
          <a:xfrm>
            <a:off x="0" y="6356350"/>
            <a:ext cx="7383518" cy="461665"/>
          </a:xfrm>
          <a:prstGeom prst="rect">
            <a:avLst/>
          </a:prstGeom>
          <a:noFill/>
        </p:spPr>
        <p:txBody>
          <a:bodyPr wrap="square" rtlCol="0">
            <a:spAutoFit/>
          </a:bodyPr>
          <a:lstStyle/>
          <a:p>
            <a:r>
              <a:rPr lang="en-CA" sz="1200" dirty="0"/>
              <a:t>*These interventions are still recommended </a:t>
            </a:r>
          </a:p>
          <a:p>
            <a:r>
              <a:rPr lang="en-CA" sz="1200" dirty="0"/>
              <a:t>with appropriate patient selection and careful monitoring</a:t>
            </a:r>
          </a:p>
        </p:txBody>
      </p:sp>
      <p:graphicFrame>
        <p:nvGraphicFramePr>
          <p:cNvPr id="9" name="Diagram 8"/>
          <p:cNvGraphicFramePr/>
          <p:nvPr>
            <p:extLst>
              <p:ext uri="{D42A27DB-BD31-4B8C-83A1-F6EECF244321}">
                <p14:modId xmlns:p14="http://schemas.microsoft.com/office/powerpoint/2010/main" val="1365410415"/>
              </p:ext>
            </p:extLst>
          </p:nvPr>
        </p:nvGraphicFramePr>
        <p:xfrm>
          <a:off x="2595180" y="145666"/>
          <a:ext cx="9576676" cy="60530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1" name="Straight Arrow Connector 10"/>
          <p:cNvCxnSpPr/>
          <p:nvPr/>
        </p:nvCxnSpPr>
        <p:spPr>
          <a:xfrm flipH="1">
            <a:off x="1939160" y="1739462"/>
            <a:ext cx="2827281" cy="317937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2" name="TextBox 11"/>
          <p:cNvSpPr txBox="1"/>
          <p:nvPr/>
        </p:nvSpPr>
        <p:spPr>
          <a:xfrm>
            <a:off x="693682" y="1656875"/>
            <a:ext cx="2370082" cy="2031325"/>
          </a:xfrm>
          <a:prstGeom prst="rect">
            <a:avLst/>
          </a:prstGeom>
          <a:noFill/>
        </p:spPr>
        <p:txBody>
          <a:bodyPr wrap="square" rtlCol="0">
            <a:spAutoFit/>
          </a:bodyPr>
          <a:lstStyle/>
          <a:p>
            <a:r>
              <a:rPr lang="en-CA" dirty="0">
                <a:solidFill>
                  <a:srgbClr val="FF0000"/>
                </a:solidFill>
              </a:rPr>
              <a:t>Rational Polypharmacy</a:t>
            </a:r>
            <a:r>
              <a:rPr lang="en-CA" dirty="0"/>
              <a:t>:</a:t>
            </a:r>
          </a:p>
          <a:p>
            <a:r>
              <a:rPr lang="en-CA" dirty="0"/>
              <a:t>2 interventions at moderate dose synergize to afford greater relief while minimizing side effects</a:t>
            </a:r>
          </a:p>
        </p:txBody>
      </p:sp>
      <p:pic>
        <p:nvPicPr>
          <p:cNvPr id="14" name="Picture 13"/>
          <p:cNvPicPr>
            <a:picLocks noChangeAspect="1"/>
          </p:cNvPicPr>
          <p:nvPr/>
        </p:nvPicPr>
        <p:blipFill>
          <a:blip r:embed="rId9"/>
          <a:stretch>
            <a:fillRect/>
          </a:stretch>
        </p:blipFill>
        <p:spPr>
          <a:xfrm>
            <a:off x="9982200" y="11054"/>
            <a:ext cx="2205481" cy="1499038"/>
          </a:xfrm>
          <a:prstGeom prst="rect">
            <a:avLst/>
          </a:prstGeom>
        </p:spPr>
      </p:pic>
    </p:spTree>
    <p:extLst>
      <p:ext uri="{BB962C8B-B14F-4D97-AF65-F5344CB8AC3E}">
        <p14:creationId xmlns:p14="http://schemas.microsoft.com/office/powerpoint/2010/main" val="1517677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Pearls</a:t>
            </a:r>
          </a:p>
        </p:txBody>
      </p:sp>
      <p:sp>
        <p:nvSpPr>
          <p:cNvPr id="3" name="Content Placeholder 2"/>
          <p:cNvSpPr>
            <a:spLocks noGrp="1"/>
          </p:cNvSpPr>
          <p:nvPr>
            <p:ph idx="1"/>
          </p:nvPr>
        </p:nvSpPr>
        <p:spPr/>
        <p:txBody>
          <a:bodyPr/>
          <a:lstStyle/>
          <a:p>
            <a:r>
              <a:rPr lang="en-CA" dirty="0"/>
              <a:t>Order rubs, and heat therapy BID or TID ( not PRN)</a:t>
            </a:r>
          </a:p>
          <a:p>
            <a:r>
              <a:rPr lang="en-CA" dirty="0"/>
              <a:t>Muscle Relaxants (baclofen, cyclobenzaprine) are avoided due to lack of efficacy and side effects including sedation, dizziness, anticholinergic effects, and weakness</a:t>
            </a:r>
          </a:p>
        </p:txBody>
      </p:sp>
      <p:sp>
        <p:nvSpPr>
          <p:cNvPr id="4" name="Footer Placeholder 3"/>
          <p:cNvSpPr>
            <a:spLocks noGrp="1"/>
          </p:cNvSpPr>
          <p:nvPr>
            <p:ph type="ftr" sz="quarter" idx="11"/>
          </p:nvPr>
        </p:nvSpPr>
        <p:spPr>
          <a:xfrm>
            <a:off x="956441" y="6356350"/>
            <a:ext cx="9228083" cy="365125"/>
          </a:xfrm>
        </p:spPr>
        <p:txBody>
          <a:bodyPr/>
          <a:lstStyle/>
          <a:p>
            <a:r>
              <a:rPr lang="en-CA" dirty="0">
                <a:hlinkClick r:id="rId2"/>
              </a:rPr>
              <a:t>Billups SJ, Delate T, Hoover B. Injury in an elderly population before and after initiating a skeletal muscle relaxant. Ann </a:t>
            </a:r>
            <a:r>
              <a:rPr lang="en-CA" dirty="0" err="1">
                <a:hlinkClick r:id="rId2"/>
              </a:rPr>
              <a:t>Pharmacother</a:t>
            </a:r>
            <a:r>
              <a:rPr lang="en-CA" dirty="0">
                <a:hlinkClick r:id="rId2"/>
              </a:rPr>
              <a:t> 2011; 45:485.</a:t>
            </a:r>
            <a:endParaRPr lang="en-CA" dirty="0"/>
          </a:p>
          <a:p>
            <a:endParaRPr lang="en-CA" dirty="0"/>
          </a:p>
        </p:txBody>
      </p:sp>
      <p:sp>
        <p:nvSpPr>
          <p:cNvPr id="5" name="Slide Number Placeholder 4"/>
          <p:cNvSpPr>
            <a:spLocks noGrp="1"/>
          </p:cNvSpPr>
          <p:nvPr>
            <p:ph type="sldNum" sz="quarter" idx="12"/>
          </p:nvPr>
        </p:nvSpPr>
        <p:spPr/>
        <p:txBody>
          <a:bodyPr/>
          <a:lstStyle/>
          <a:p>
            <a:fld id="{51C3CA85-16C3-4D83-A299-A1C15C1C295C}" type="slidenum">
              <a:rPr lang="en-CA" smtClean="0"/>
              <a:t>36</a:t>
            </a:fld>
            <a:endParaRPr lang="en-CA"/>
          </a:p>
        </p:txBody>
      </p:sp>
    </p:spTree>
    <p:extLst>
      <p:ext uri="{BB962C8B-B14F-4D97-AF65-F5344CB8AC3E}">
        <p14:creationId xmlns:p14="http://schemas.microsoft.com/office/powerpoint/2010/main" val="1207579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Tylenol and NSAIDS</a:t>
            </a:r>
          </a:p>
        </p:txBody>
      </p:sp>
      <p:sp>
        <p:nvSpPr>
          <p:cNvPr id="3" name="Content Placeholder 2"/>
          <p:cNvSpPr>
            <a:spLocks noGrp="1"/>
          </p:cNvSpPr>
          <p:nvPr>
            <p:ph idx="1"/>
          </p:nvPr>
        </p:nvSpPr>
        <p:spPr/>
        <p:txBody>
          <a:bodyPr/>
          <a:lstStyle/>
          <a:p>
            <a:pPr marL="0" indent="0">
              <a:buNone/>
            </a:pPr>
            <a:endParaRPr lang="en-CA" dirty="0"/>
          </a:p>
        </p:txBody>
      </p:sp>
      <p:sp>
        <p:nvSpPr>
          <p:cNvPr id="4" name="Footer Placeholder 3"/>
          <p:cNvSpPr>
            <a:spLocks noGrp="1"/>
          </p:cNvSpPr>
          <p:nvPr>
            <p:ph type="ftr" sz="quarter" idx="11"/>
          </p:nvPr>
        </p:nvSpPr>
        <p:spPr>
          <a:xfrm>
            <a:off x="893379" y="6619483"/>
            <a:ext cx="8353096" cy="365125"/>
          </a:xfrm>
        </p:spPr>
        <p:txBody>
          <a:bodyPr/>
          <a:lstStyle/>
          <a:p>
            <a:r>
              <a:rPr lang="en-CA" u="sng" dirty="0">
                <a:hlinkClick r:id="rId3"/>
              </a:rPr>
              <a:t>Kuehn BM. FDA focuses on drugs and liver damage: labeling and other changes for acetaminophen. JAMA 2009; 302:369.</a:t>
            </a:r>
            <a:endParaRPr lang="en-CA" dirty="0"/>
          </a:p>
          <a:p>
            <a:endParaRPr lang="en-CA" dirty="0"/>
          </a:p>
        </p:txBody>
      </p:sp>
      <p:sp>
        <p:nvSpPr>
          <p:cNvPr id="5" name="Slide Number Placeholder 4"/>
          <p:cNvSpPr>
            <a:spLocks noGrp="1"/>
          </p:cNvSpPr>
          <p:nvPr>
            <p:ph type="sldNum" sz="quarter" idx="12"/>
          </p:nvPr>
        </p:nvSpPr>
        <p:spPr/>
        <p:txBody>
          <a:bodyPr/>
          <a:lstStyle/>
          <a:p>
            <a:fld id="{51C3CA85-16C3-4D83-A299-A1C15C1C295C}" type="slidenum">
              <a:rPr lang="en-CA" smtClean="0"/>
              <a:t>37</a:t>
            </a:fld>
            <a:endParaRPr lang="en-CA"/>
          </a:p>
        </p:txBody>
      </p:sp>
      <p:pic>
        <p:nvPicPr>
          <p:cNvPr id="7" name="Picture 6"/>
          <p:cNvPicPr>
            <a:picLocks noChangeAspect="1"/>
          </p:cNvPicPr>
          <p:nvPr/>
        </p:nvPicPr>
        <p:blipFill rotWithShape="1">
          <a:blip r:embed="rId4"/>
          <a:srcRect l="1" r="9142"/>
          <a:stretch/>
        </p:blipFill>
        <p:spPr>
          <a:xfrm>
            <a:off x="9829094" y="1910817"/>
            <a:ext cx="137713" cy="198710"/>
          </a:xfrm>
          <a:prstGeom prst="rect">
            <a:avLst/>
          </a:prstGeom>
        </p:spPr>
      </p:pic>
      <p:sp>
        <p:nvSpPr>
          <p:cNvPr id="8" name="Heart 7"/>
          <p:cNvSpPr/>
          <p:nvPr/>
        </p:nvSpPr>
        <p:spPr>
          <a:xfrm>
            <a:off x="8960732" y="2487439"/>
            <a:ext cx="102476" cy="120869"/>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Heart 8"/>
          <p:cNvSpPr/>
          <p:nvPr/>
        </p:nvSpPr>
        <p:spPr>
          <a:xfrm>
            <a:off x="10136224" y="1949737"/>
            <a:ext cx="102476" cy="120869"/>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p:nvPicPr>
        <p:blipFill rotWithShape="1">
          <a:blip r:embed="rId4"/>
          <a:srcRect l="1" r="9142"/>
          <a:stretch/>
        </p:blipFill>
        <p:spPr>
          <a:xfrm>
            <a:off x="9266670" y="2448518"/>
            <a:ext cx="137713" cy="198710"/>
          </a:xfrm>
          <a:prstGeom prst="rect">
            <a:avLst/>
          </a:prstGeom>
        </p:spPr>
      </p:pic>
      <p:pic>
        <p:nvPicPr>
          <p:cNvPr id="11" name="Picture 10"/>
          <p:cNvPicPr>
            <a:picLocks noChangeAspect="1"/>
          </p:cNvPicPr>
          <p:nvPr/>
        </p:nvPicPr>
        <p:blipFill>
          <a:blip r:embed="rId5"/>
          <a:stretch>
            <a:fillRect/>
          </a:stretch>
        </p:blipFill>
        <p:spPr>
          <a:xfrm>
            <a:off x="231493" y="1503664"/>
            <a:ext cx="11445135" cy="4673299"/>
          </a:xfrm>
          <a:prstGeom prst="rect">
            <a:avLst/>
          </a:prstGeom>
        </p:spPr>
      </p:pic>
    </p:spTree>
    <p:extLst>
      <p:ext uri="{BB962C8B-B14F-4D97-AF65-F5344CB8AC3E}">
        <p14:creationId xmlns:p14="http://schemas.microsoft.com/office/powerpoint/2010/main" val="2408490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Neuropathic Pain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7295091"/>
              </p:ext>
            </p:extLst>
          </p:nvPr>
        </p:nvGraphicFramePr>
        <p:xfrm>
          <a:off x="914400" y="2095500"/>
          <a:ext cx="10353676" cy="4038600"/>
        </p:xfrm>
        <a:graphic>
          <a:graphicData uri="http://schemas.openxmlformats.org/drawingml/2006/table">
            <a:tbl>
              <a:tblPr firstRow="1" bandRow="1">
                <a:tableStyleId>{5C22544A-7EE6-4342-B048-85BDC9FD1C3A}</a:tableStyleId>
              </a:tblPr>
              <a:tblGrid>
                <a:gridCol w="5176838">
                  <a:extLst>
                    <a:ext uri="{9D8B030D-6E8A-4147-A177-3AD203B41FA5}">
                      <a16:colId xmlns:a16="http://schemas.microsoft.com/office/drawing/2014/main" xmlns="" val="322019276"/>
                    </a:ext>
                  </a:extLst>
                </a:gridCol>
                <a:gridCol w="5176838">
                  <a:extLst>
                    <a:ext uri="{9D8B030D-6E8A-4147-A177-3AD203B41FA5}">
                      <a16:colId xmlns:a16="http://schemas.microsoft.com/office/drawing/2014/main" xmlns="" val="2025333767"/>
                    </a:ext>
                  </a:extLst>
                </a:gridCol>
              </a:tblGrid>
              <a:tr h="370840">
                <a:tc>
                  <a:txBody>
                    <a:bodyPr/>
                    <a:lstStyle/>
                    <a:p>
                      <a:r>
                        <a:rPr lang="en-CA" dirty="0"/>
                        <a:t>Antidepressants </a:t>
                      </a:r>
                    </a:p>
                  </a:txBody>
                  <a:tcPr marL="90032" marR="90032"/>
                </a:tc>
                <a:tc>
                  <a:txBody>
                    <a:bodyPr/>
                    <a:lstStyle/>
                    <a:p>
                      <a:r>
                        <a:rPr lang="en-CA" dirty="0"/>
                        <a:t>Anticonvulsants </a:t>
                      </a:r>
                    </a:p>
                  </a:txBody>
                  <a:tcPr marL="90032" marR="90032"/>
                </a:tc>
                <a:extLst>
                  <a:ext uri="{0D108BD9-81ED-4DB2-BD59-A6C34878D82A}">
                    <a16:rowId xmlns:a16="http://schemas.microsoft.com/office/drawing/2014/main" xmlns="" val="3700416569"/>
                  </a:ext>
                </a:extLst>
              </a:tr>
              <a:tr h="370840">
                <a:tc>
                  <a:txBody>
                    <a:bodyPr/>
                    <a:lstStyle/>
                    <a:p>
                      <a:r>
                        <a:rPr lang="en-CA" dirty="0"/>
                        <a:t>SNRI</a:t>
                      </a:r>
                    </a:p>
                  </a:txBody>
                  <a:tcPr marL="90032" marR="90032"/>
                </a:tc>
                <a:tc>
                  <a:txBody>
                    <a:bodyPr/>
                    <a:lstStyle/>
                    <a:p>
                      <a:endParaRPr lang="en-CA" dirty="0"/>
                    </a:p>
                  </a:txBody>
                  <a:tcPr marL="90032" marR="90032"/>
                </a:tc>
                <a:extLst>
                  <a:ext uri="{0D108BD9-81ED-4DB2-BD59-A6C34878D82A}">
                    <a16:rowId xmlns:a16="http://schemas.microsoft.com/office/drawing/2014/main" xmlns="" val="1980888693"/>
                  </a:ext>
                </a:extLst>
              </a:tr>
              <a:tr h="370840">
                <a:tc>
                  <a:txBody>
                    <a:bodyPr/>
                    <a:lstStyle/>
                    <a:p>
                      <a:pPr marL="342900" indent="-342900">
                        <a:buFont typeface="+mj-lt"/>
                        <a:buAutoNum type="arabicPeriod"/>
                      </a:pPr>
                      <a:r>
                        <a:rPr lang="en-CA" dirty="0"/>
                        <a:t>Duloxetine 30mg PO OD</a:t>
                      </a:r>
                      <a:r>
                        <a:rPr lang="en-CA" baseline="0" dirty="0"/>
                        <a:t>, increase q2weeks, max of 120mg/day ( 60mg if GFR ≤ 30ml/min)</a:t>
                      </a:r>
                      <a:endParaRPr lang="en-CA" dirty="0"/>
                    </a:p>
                    <a:p>
                      <a:pPr marL="342900" indent="-342900">
                        <a:buFont typeface="+mj-lt"/>
                        <a:buAutoNum type="arabicPeriod"/>
                      </a:pPr>
                      <a:r>
                        <a:rPr lang="en-CA" dirty="0"/>
                        <a:t>Venlafaxine</a:t>
                      </a:r>
                      <a:r>
                        <a:rPr lang="en-CA" baseline="0" dirty="0"/>
                        <a:t> ER 37.5mg PO OD, increase q2weeks, max 225mg/day ( most frail persons max at 70- 140mg/day)</a:t>
                      </a:r>
                      <a:endParaRPr lang="en-CA" dirty="0"/>
                    </a:p>
                  </a:txBody>
                  <a:tcPr marL="90032" marR="90032"/>
                </a:tc>
                <a:tc>
                  <a:txBody>
                    <a:bodyPr/>
                    <a:lstStyle/>
                    <a:p>
                      <a:pPr marL="342900" indent="-342900">
                        <a:buFont typeface="+mj-lt"/>
                        <a:buAutoNum type="arabicPeriod"/>
                      </a:pPr>
                      <a:r>
                        <a:rPr lang="en-CA" dirty="0"/>
                        <a:t>Gabapentin 100mg PO QHS, gradually increased</a:t>
                      </a:r>
                      <a:r>
                        <a:rPr lang="en-CA" baseline="0" dirty="0"/>
                        <a:t> by 100mg </a:t>
                      </a:r>
                      <a:r>
                        <a:rPr lang="en-CA" baseline="0" dirty="0" err="1"/>
                        <a:t>qweekly</a:t>
                      </a:r>
                      <a:r>
                        <a:rPr lang="en-CA" baseline="0" dirty="0"/>
                        <a:t>/as tolerated, max 200mg TID if GFR ≤ 30ml/min</a:t>
                      </a:r>
                      <a:endParaRPr lang="en-CA" dirty="0"/>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CA" dirty="0"/>
                        <a:t>Pregabalin 25mg PO QHS,</a:t>
                      </a:r>
                      <a:r>
                        <a:rPr lang="en-CA" baseline="0" dirty="0"/>
                        <a:t> increased by 25mg </a:t>
                      </a:r>
                      <a:r>
                        <a:rPr lang="en-CA" baseline="0" dirty="0" err="1"/>
                        <a:t>qweekly</a:t>
                      </a:r>
                      <a:r>
                        <a:rPr lang="en-CA" baseline="0" dirty="0"/>
                        <a:t>/as tolerated, max 75mg/day if GFR ≤ 30ml/min</a:t>
                      </a:r>
                      <a:endParaRPr lang="en-CA" dirty="0"/>
                    </a:p>
                  </a:txBody>
                  <a:tcPr marL="90032" marR="90032"/>
                </a:tc>
                <a:extLst>
                  <a:ext uri="{0D108BD9-81ED-4DB2-BD59-A6C34878D82A}">
                    <a16:rowId xmlns:a16="http://schemas.microsoft.com/office/drawing/2014/main" xmlns="" val="966739299"/>
                  </a:ext>
                </a:extLst>
              </a:tr>
              <a:tr h="370840">
                <a:tc>
                  <a:txBody>
                    <a:bodyPr/>
                    <a:lstStyle/>
                    <a:p>
                      <a:pPr marL="0" indent="0">
                        <a:buFont typeface="+mj-lt"/>
                        <a:buNone/>
                      </a:pPr>
                      <a:r>
                        <a:rPr lang="en-CA" dirty="0"/>
                        <a:t>TCA</a:t>
                      </a:r>
                    </a:p>
                  </a:txBody>
                  <a:tcPr marL="90032" marR="90032"/>
                </a:tc>
                <a:tc>
                  <a:txBody>
                    <a:bodyPr/>
                    <a:lstStyle/>
                    <a:p>
                      <a:endParaRPr lang="en-CA" dirty="0"/>
                    </a:p>
                  </a:txBody>
                  <a:tcPr marL="90032" marR="90032"/>
                </a:tc>
                <a:extLst>
                  <a:ext uri="{0D108BD9-81ED-4DB2-BD59-A6C34878D82A}">
                    <a16:rowId xmlns:a16="http://schemas.microsoft.com/office/drawing/2014/main" xmlns="" val="3832884616"/>
                  </a:ext>
                </a:extLst>
              </a:tr>
              <a:tr h="370840">
                <a:tc>
                  <a:txBody>
                    <a:bodyPr/>
                    <a:lstStyle/>
                    <a:p>
                      <a:pPr marL="285750" indent="-285750">
                        <a:buFont typeface="Arial" panose="020B0604020202020204" pitchFamily="34" charset="0"/>
                        <a:buChar char="•"/>
                      </a:pPr>
                      <a:r>
                        <a:rPr lang="en-CA" dirty="0"/>
                        <a:t>Generally avoided due to intolerable</a:t>
                      </a:r>
                      <a:r>
                        <a:rPr lang="en-CA" baseline="0" dirty="0"/>
                        <a:t> anticholinergic effects, sedation, cognitive dysfunction, and orthostatic hypotension relative to SNRI’s</a:t>
                      </a:r>
                      <a:endParaRPr lang="en-CA" dirty="0"/>
                    </a:p>
                  </a:txBody>
                  <a:tcPr marL="90032" marR="90032"/>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b="0" i="0" kern="1200" dirty="0">
                          <a:solidFill>
                            <a:schemeClr val="dk1"/>
                          </a:solidFill>
                          <a:effectLst/>
                          <a:latin typeface="+mn-lt"/>
                          <a:ea typeface="+mn-ea"/>
                          <a:cs typeface="+mn-cs"/>
                        </a:rPr>
                        <a:t>Sedation and dizziness may limit usefulness in frail older adults</a:t>
                      </a:r>
                    </a:p>
                    <a:p>
                      <a:pPr marL="285750" indent="-285750">
                        <a:buFont typeface="Arial" panose="020B0604020202020204" pitchFamily="34" charset="0"/>
                        <a:buChar char="•"/>
                      </a:pPr>
                      <a:r>
                        <a:rPr lang="en-CA" dirty="0"/>
                        <a:t>Both highly dependant</a:t>
                      </a:r>
                      <a:r>
                        <a:rPr lang="en-CA" baseline="0" dirty="0"/>
                        <a:t> on renal clearance </a:t>
                      </a:r>
                      <a:endParaRPr lang="en-CA" dirty="0"/>
                    </a:p>
                  </a:txBody>
                  <a:tcPr marL="90032" marR="90032"/>
                </a:tc>
                <a:extLst>
                  <a:ext uri="{0D108BD9-81ED-4DB2-BD59-A6C34878D82A}">
                    <a16:rowId xmlns:a16="http://schemas.microsoft.com/office/drawing/2014/main" xmlns="" val="820472832"/>
                  </a:ext>
                </a:extLst>
              </a:tr>
            </a:tbl>
          </a:graphicData>
        </a:graphic>
      </p:graphicFrame>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C3CA85-16C3-4D83-A299-A1C15C1C295C}" type="slidenum">
              <a:rPr lang="en-CA" smtClean="0"/>
              <a:t>38</a:t>
            </a:fld>
            <a:endParaRPr lang="en-CA"/>
          </a:p>
        </p:txBody>
      </p:sp>
    </p:spTree>
    <p:extLst>
      <p:ext uri="{BB962C8B-B14F-4D97-AF65-F5344CB8AC3E}">
        <p14:creationId xmlns:p14="http://schemas.microsoft.com/office/powerpoint/2010/main" val="1216370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Opioids</a:t>
            </a:r>
          </a:p>
        </p:txBody>
      </p:sp>
      <p:sp>
        <p:nvSpPr>
          <p:cNvPr id="3" name="Content Placeholder 2"/>
          <p:cNvSpPr>
            <a:spLocks noGrp="1"/>
          </p:cNvSpPr>
          <p:nvPr>
            <p:ph idx="1"/>
          </p:nvPr>
        </p:nvSpPr>
        <p:spPr/>
        <p:txBody>
          <a:bodyPr>
            <a:normAutofit fontScale="85000" lnSpcReduction="20000"/>
          </a:bodyPr>
          <a:lstStyle/>
          <a:p>
            <a:r>
              <a:rPr lang="en-CA" dirty="0"/>
              <a:t>Tramadol (not covered by ODB $0.64/tab)</a:t>
            </a:r>
          </a:p>
          <a:p>
            <a:pPr lvl="1"/>
            <a:r>
              <a:rPr lang="en-CA" dirty="0"/>
              <a:t>Starting: 25mg PO BID, max 200mg/day if </a:t>
            </a:r>
            <a:r>
              <a:rPr lang="en-CA" baseline="0" dirty="0"/>
              <a:t>GFR ≤ 30ml/min</a:t>
            </a:r>
            <a:endParaRPr lang="en-CA" dirty="0"/>
          </a:p>
          <a:p>
            <a:pPr lvl="1"/>
            <a:r>
              <a:rPr lang="en-CA" dirty="0"/>
              <a:t>sometimes chosen as 1/10</a:t>
            </a:r>
            <a:r>
              <a:rPr lang="en-CA" baseline="30000" dirty="0"/>
              <a:t>th</a:t>
            </a:r>
            <a:r>
              <a:rPr lang="en-CA" dirty="0"/>
              <a:t> as potent as morphine, but can still cause sedation, nausea, constipation </a:t>
            </a:r>
            <a:r>
              <a:rPr lang="en-CA" dirty="0" err="1"/>
              <a:t>etc</a:t>
            </a:r>
            <a:endParaRPr lang="en-CA" dirty="0"/>
          </a:p>
          <a:p>
            <a:pPr lvl="1"/>
            <a:r>
              <a:rPr lang="en-CA" dirty="0" err="1"/>
              <a:t>Renally</a:t>
            </a:r>
            <a:r>
              <a:rPr lang="en-CA" dirty="0"/>
              <a:t> cleared and has toxic metabolites </a:t>
            </a:r>
          </a:p>
          <a:p>
            <a:r>
              <a:rPr lang="en-CA" dirty="0"/>
              <a:t>Hydromorphone </a:t>
            </a:r>
          </a:p>
          <a:p>
            <a:pPr lvl="1"/>
            <a:r>
              <a:rPr lang="en-CA" dirty="0"/>
              <a:t>Starting: 0.25-0.5mg Po BID ( tab and liquid)</a:t>
            </a:r>
          </a:p>
          <a:p>
            <a:pPr lvl="1"/>
            <a:r>
              <a:rPr lang="en-CA" dirty="0"/>
              <a:t>Inactive metabolites= advantage over morphine</a:t>
            </a:r>
          </a:p>
          <a:p>
            <a:r>
              <a:rPr lang="en-CA" dirty="0"/>
              <a:t>Avoid combination tablets with Tylenol due to problems with over/under dosing Tylenol ( Generally preferred to give Tylenol 1g PO TID + opioid)</a:t>
            </a:r>
          </a:p>
          <a:p>
            <a:r>
              <a:rPr lang="en-CA" dirty="0"/>
              <a:t>Buprenorphine and fentanyl patches are not recommended for opioid naive older adults</a:t>
            </a:r>
          </a:p>
          <a:p>
            <a:r>
              <a:rPr lang="en-CA" dirty="0"/>
              <a:t>Refer to AGS 2009 guidelines for further information on specific agents </a:t>
            </a:r>
          </a:p>
          <a:p>
            <a:pPr marL="0" indent="0">
              <a:buNone/>
            </a:pPr>
            <a:endParaRPr lang="en-CA" dirty="0"/>
          </a:p>
          <a:p>
            <a:pPr lvl="1"/>
            <a:endParaRPr lang="en-CA" dirty="0"/>
          </a:p>
          <a:p>
            <a:pPr lvl="1"/>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51C3CA85-16C3-4D83-A299-A1C15C1C295C}" type="slidenum">
              <a:rPr lang="en-CA" smtClean="0"/>
              <a:t>39</a:t>
            </a:fld>
            <a:endParaRPr lang="en-CA"/>
          </a:p>
        </p:txBody>
      </p:sp>
      <p:pic>
        <p:nvPicPr>
          <p:cNvPr id="6" name="Picture 5"/>
          <p:cNvPicPr>
            <a:picLocks noChangeAspect="1"/>
          </p:cNvPicPr>
          <p:nvPr/>
        </p:nvPicPr>
        <p:blipFill>
          <a:blip r:embed="rId3"/>
          <a:stretch>
            <a:fillRect/>
          </a:stretch>
        </p:blipFill>
        <p:spPr>
          <a:xfrm>
            <a:off x="6594013" y="3397170"/>
            <a:ext cx="810061" cy="788344"/>
          </a:xfrm>
          <a:prstGeom prst="rect">
            <a:avLst/>
          </a:prstGeom>
        </p:spPr>
      </p:pic>
    </p:spTree>
    <p:extLst>
      <p:ext uri="{BB962C8B-B14F-4D97-AF65-F5344CB8AC3E}">
        <p14:creationId xmlns:p14="http://schemas.microsoft.com/office/powerpoint/2010/main" val="1733002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Case 1 Mrs. Johnson in ER</a:t>
            </a:r>
          </a:p>
        </p:txBody>
      </p:sp>
      <p:sp>
        <p:nvSpPr>
          <p:cNvPr id="3" name="Content Placeholder 2"/>
          <p:cNvSpPr>
            <a:spLocks noGrp="1"/>
          </p:cNvSpPr>
          <p:nvPr>
            <p:ph idx="1"/>
          </p:nvPr>
        </p:nvSpPr>
        <p:spPr>
          <a:xfrm>
            <a:off x="913795" y="2096064"/>
            <a:ext cx="6812306" cy="3695136"/>
          </a:xfrm>
        </p:spPr>
        <p:txBody>
          <a:bodyPr/>
          <a:lstStyle/>
          <a:p>
            <a:r>
              <a:rPr lang="en-CA" dirty="0"/>
              <a:t>87 </a:t>
            </a:r>
            <a:r>
              <a:rPr lang="en-CA" dirty="0" err="1"/>
              <a:t>yo</a:t>
            </a:r>
            <a:r>
              <a:rPr lang="en-CA" dirty="0"/>
              <a:t> ♀, frail, </a:t>
            </a:r>
            <a:r>
              <a:rPr lang="en-CA" dirty="0" err="1"/>
              <a:t>presbycusis</a:t>
            </a:r>
            <a:r>
              <a:rPr lang="en-CA" dirty="0"/>
              <a:t>, widowed</a:t>
            </a:r>
          </a:p>
          <a:p>
            <a:r>
              <a:rPr lang="en-CA" dirty="0"/>
              <a:t>Presents with right shoulder pain, “ difficult historian” due to reduced hearing.</a:t>
            </a:r>
          </a:p>
          <a:p>
            <a:r>
              <a:rPr lang="en-CA" dirty="0"/>
              <a:t>Diagnosed with rotator cuff tendonitis, AUA 6, referred to your team for further assessment </a:t>
            </a:r>
          </a:p>
          <a:p>
            <a:r>
              <a:rPr lang="en-CA" dirty="0"/>
              <a:t>Patient is now in your office and still has ongoing shoulder pain. What is your approach to assessment of pain in this elderly patient?</a:t>
            </a:r>
          </a:p>
          <a:p>
            <a:endParaRPr lang="en-CA" dirty="0"/>
          </a:p>
          <a:p>
            <a:endParaRPr lang="en-CA" dirty="0"/>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C3CA85-16C3-4D83-A299-A1C15C1C295C}" type="slidenum">
              <a:rPr lang="en-CA" smtClean="0"/>
              <a:t>4</a:t>
            </a:fld>
            <a:endParaRPr lang="en-CA"/>
          </a:p>
        </p:txBody>
      </p:sp>
      <p:pic>
        <p:nvPicPr>
          <p:cNvPr id="6" name="Picture 5"/>
          <p:cNvPicPr>
            <a:picLocks noChangeAspect="1"/>
          </p:cNvPicPr>
          <p:nvPr/>
        </p:nvPicPr>
        <p:blipFill rotWithShape="1">
          <a:blip r:embed="rId2"/>
          <a:srcRect l="15848" r="3286"/>
          <a:stretch/>
        </p:blipFill>
        <p:spPr>
          <a:xfrm>
            <a:off x="7851228" y="1569843"/>
            <a:ext cx="4298731" cy="4846637"/>
          </a:xfrm>
          <a:prstGeom prst="rect">
            <a:avLst/>
          </a:prstGeom>
        </p:spPr>
      </p:pic>
    </p:spTree>
    <p:extLst>
      <p:ext uri="{BB962C8B-B14F-4D97-AF65-F5344CB8AC3E}">
        <p14:creationId xmlns:p14="http://schemas.microsoft.com/office/powerpoint/2010/main" val="14103298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Tylenol and NSAIDS</a:t>
            </a:r>
          </a:p>
        </p:txBody>
      </p:sp>
      <p:sp>
        <p:nvSpPr>
          <p:cNvPr id="3" name="Content Placeholder 2"/>
          <p:cNvSpPr>
            <a:spLocks noGrp="1"/>
          </p:cNvSpPr>
          <p:nvPr>
            <p:ph idx="1"/>
          </p:nvPr>
        </p:nvSpPr>
        <p:spPr/>
        <p:txBody>
          <a:bodyPr/>
          <a:lstStyle/>
          <a:p>
            <a:pPr marL="0" indent="0">
              <a:buNone/>
            </a:pPr>
            <a:endParaRPr lang="en-CA" dirty="0"/>
          </a:p>
        </p:txBody>
      </p:sp>
      <p:sp>
        <p:nvSpPr>
          <p:cNvPr id="4" name="Footer Placeholder 3"/>
          <p:cNvSpPr>
            <a:spLocks noGrp="1"/>
          </p:cNvSpPr>
          <p:nvPr>
            <p:ph type="ftr" sz="quarter" idx="11"/>
          </p:nvPr>
        </p:nvSpPr>
        <p:spPr>
          <a:xfrm>
            <a:off x="893379" y="6619483"/>
            <a:ext cx="8353096" cy="365125"/>
          </a:xfrm>
        </p:spPr>
        <p:txBody>
          <a:bodyPr/>
          <a:lstStyle/>
          <a:p>
            <a:r>
              <a:rPr lang="en-CA" u="sng" dirty="0">
                <a:hlinkClick r:id="rId3"/>
              </a:rPr>
              <a:t>Kuehn BM. FDA focuses on drugs and liver damage: labeling and other changes for acetaminophen. JAMA 2009; 302:369.</a:t>
            </a:r>
            <a:endParaRPr lang="en-CA" dirty="0"/>
          </a:p>
          <a:p>
            <a:endParaRPr lang="en-CA" dirty="0"/>
          </a:p>
        </p:txBody>
      </p:sp>
      <p:sp>
        <p:nvSpPr>
          <p:cNvPr id="5" name="Slide Number Placeholder 4"/>
          <p:cNvSpPr>
            <a:spLocks noGrp="1"/>
          </p:cNvSpPr>
          <p:nvPr>
            <p:ph type="sldNum" sz="quarter" idx="12"/>
          </p:nvPr>
        </p:nvSpPr>
        <p:spPr/>
        <p:txBody>
          <a:bodyPr/>
          <a:lstStyle/>
          <a:p>
            <a:fld id="{51C3CA85-16C3-4D83-A299-A1C15C1C295C}" type="slidenum">
              <a:rPr lang="en-CA" smtClean="0"/>
              <a:t>40</a:t>
            </a:fld>
            <a:endParaRPr lang="en-CA"/>
          </a:p>
        </p:txBody>
      </p:sp>
      <p:graphicFrame>
        <p:nvGraphicFramePr>
          <p:cNvPr id="6" name="Table 5"/>
          <p:cNvGraphicFramePr>
            <a:graphicFrameLocks noGrp="1"/>
          </p:cNvGraphicFramePr>
          <p:nvPr/>
        </p:nvGraphicFramePr>
        <p:xfrm>
          <a:off x="644633" y="1400537"/>
          <a:ext cx="11421974" cy="4623277"/>
        </p:xfrm>
        <a:graphic>
          <a:graphicData uri="http://schemas.openxmlformats.org/drawingml/2006/table">
            <a:tbl>
              <a:tblPr firstRow="1" bandRow="1">
                <a:tableStyleId>{5C22544A-7EE6-4342-B048-85BDC9FD1C3A}</a:tableStyleId>
              </a:tblPr>
              <a:tblGrid>
                <a:gridCol w="5710987">
                  <a:extLst>
                    <a:ext uri="{9D8B030D-6E8A-4147-A177-3AD203B41FA5}">
                      <a16:colId xmlns:a16="http://schemas.microsoft.com/office/drawing/2014/main" xmlns="" val="4131643498"/>
                    </a:ext>
                  </a:extLst>
                </a:gridCol>
                <a:gridCol w="5710987">
                  <a:extLst>
                    <a:ext uri="{9D8B030D-6E8A-4147-A177-3AD203B41FA5}">
                      <a16:colId xmlns:a16="http://schemas.microsoft.com/office/drawing/2014/main" xmlns="" val="650998952"/>
                    </a:ext>
                  </a:extLst>
                </a:gridCol>
              </a:tblGrid>
              <a:tr h="398672">
                <a:tc>
                  <a:txBody>
                    <a:bodyPr/>
                    <a:lstStyle/>
                    <a:p>
                      <a:r>
                        <a:rPr lang="en-CA" dirty="0"/>
                        <a:t>Tylenol       </a:t>
                      </a:r>
                    </a:p>
                  </a:txBody>
                  <a:tcPr/>
                </a:tc>
                <a:tc>
                  <a:txBody>
                    <a:bodyPr/>
                    <a:lstStyle/>
                    <a:p>
                      <a:r>
                        <a:rPr lang="en-CA" dirty="0"/>
                        <a:t>NSAIDS </a:t>
                      </a:r>
                    </a:p>
                  </a:txBody>
                  <a:tcPr/>
                </a:tc>
                <a:extLst>
                  <a:ext uri="{0D108BD9-81ED-4DB2-BD59-A6C34878D82A}">
                    <a16:rowId xmlns:a16="http://schemas.microsoft.com/office/drawing/2014/main" xmlns="" val="374249923"/>
                  </a:ext>
                </a:extLst>
              </a:tr>
              <a:tr h="879778">
                <a:tc>
                  <a:txBody>
                    <a:bodyPr/>
                    <a:lstStyle/>
                    <a:p>
                      <a:r>
                        <a:rPr lang="en-CA" dirty="0"/>
                        <a:t>Tylenol 1g PO TID or BID</a:t>
                      </a:r>
                    </a:p>
                  </a:txBody>
                  <a:tcPr/>
                </a:tc>
                <a:tc>
                  <a:txBody>
                    <a:bodyPr/>
                    <a:lstStyle/>
                    <a:p>
                      <a:pPr marL="0" indent="0">
                        <a:buFont typeface="Arial" panose="020B0604020202020204" pitchFamily="34" charset="0"/>
                        <a:buNone/>
                      </a:pPr>
                      <a:r>
                        <a:rPr lang="en-CA" dirty="0"/>
                        <a:t>Naproxen sodium 220mg</a:t>
                      </a:r>
                      <a:r>
                        <a:rPr lang="en-CA" baseline="0" dirty="0"/>
                        <a:t> PO BID (</a:t>
                      </a:r>
                      <a:r>
                        <a:rPr lang="en-CA" baseline="0" dirty="0">
                          <a:latin typeface="Calibri" panose="020F0502020204030204" pitchFamily="34" charset="0"/>
                        </a:rPr>
                        <a:t>↑   ↓ </a:t>
                      </a:r>
                      <a:r>
                        <a:rPr lang="en-CA" baseline="0" dirty="0"/>
                        <a:t>)</a:t>
                      </a:r>
                    </a:p>
                    <a:p>
                      <a:pPr marL="0" indent="0">
                        <a:buFont typeface="Arial" panose="020B0604020202020204" pitchFamily="34" charset="0"/>
                        <a:buNone/>
                      </a:pPr>
                      <a:r>
                        <a:rPr lang="en-CA" baseline="0" dirty="0"/>
                        <a:t>Ibuprofen 200mg PO BID-TID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800" b="0" i="0" kern="1200" dirty="0">
                          <a:solidFill>
                            <a:schemeClr val="dk1"/>
                          </a:solidFill>
                          <a:effectLst/>
                          <a:latin typeface="+mn-lt"/>
                          <a:ea typeface="+mn-ea"/>
                          <a:cs typeface="+mn-cs"/>
                        </a:rPr>
                        <a:t>Celecoxib 100mg PO OD </a:t>
                      </a:r>
                      <a:r>
                        <a:rPr lang="en-CA" baseline="0" dirty="0">
                          <a:latin typeface="Calibri" panose="020F0502020204030204" pitchFamily="34" charset="0"/>
                        </a:rPr>
                        <a:t>↑   ↓  </a:t>
                      </a:r>
                      <a:r>
                        <a:rPr lang="en-CA" baseline="0" dirty="0"/>
                        <a:t>)</a:t>
                      </a:r>
                    </a:p>
                  </a:txBody>
                  <a:tcPr/>
                </a:tc>
                <a:extLst>
                  <a:ext uri="{0D108BD9-81ED-4DB2-BD59-A6C34878D82A}">
                    <a16:rowId xmlns:a16="http://schemas.microsoft.com/office/drawing/2014/main" xmlns="" val="3988266067"/>
                  </a:ext>
                </a:extLst>
              </a:tr>
              <a:tr h="1639216">
                <a:tc>
                  <a:txBody>
                    <a:bodyPr/>
                    <a:lstStyle/>
                    <a:p>
                      <a:pPr marL="285750" indent="-285750">
                        <a:buFont typeface="Arial" panose="020B0604020202020204" pitchFamily="34" charset="0"/>
                        <a:buChar char="•"/>
                      </a:pPr>
                      <a:r>
                        <a:rPr lang="en-CA" dirty="0"/>
                        <a:t>Never</a:t>
                      </a:r>
                      <a:r>
                        <a:rPr lang="en-CA" baseline="0" dirty="0"/>
                        <a:t> be ordered PRN</a:t>
                      </a:r>
                    </a:p>
                    <a:p>
                      <a:pPr marL="285750" indent="-285750">
                        <a:buFont typeface="Arial" panose="020B0604020202020204" pitchFamily="34" charset="0"/>
                        <a:buChar char="•"/>
                      </a:pPr>
                      <a:r>
                        <a:rPr lang="en-CA" baseline="0" dirty="0"/>
                        <a:t>Less frequent dosing interval is easiest for patients and caregivers </a:t>
                      </a:r>
                      <a:endParaRPr lang="en-CA" dirty="0"/>
                    </a:p>
                  </a:txBody>
                  <a:tcPr/>
                </a:tc>
                <a:tc>
                  <a:txBody>
                    <a:bodyPr/>
                    <a:lstStyle/>
                    <a:p>
                      <a:pPr marL="285750" indent="-285750">
                        <a:buFont typeface="Arial" panose="020B0604020202020204" pitchFamily="34" charset="0"/>
                        <a:buChar char="•"/>
                      </a:pPr>
                      <a:r>
                        <a:rPr lang="en-CA" dirty="0"/>
                        <a:t>Short </a:t>
                      </a:r>
                      <a:r>
                        <a:rPr lang="en-CA" baseline="0" dirty="0"/>
                        <a:t>term use at lowest dose is favored</a:t>
                      </a:r>
                    </a:p>
                    <a:p>
                      <a:pPr marL="285750" indent="-285750">
                        <a:buFont typeface="Arial" panose="020B0604020202020204" pitchFamily="34" charset="0"/>
                        <a:buChar char="•"/>
                      </a:pPr>
                      <a:r>
                        <a:rPr lang="en-CA" baseline="0" dirty="0"/>
                        <a:t>Risk of HTN and AKI is similar for all NSAIDS</a:t>
                      </a:r>
                    </a:p>
                    <a:p>
                      <a:pPr marL="285750" indent="-285750">
                        <a:buFont typeface="Arial" panose="020B0604020202020204" pitchFamily="34" charset="0"/>
                        <a:buChar char="•"/>
                      </a:pPr>
                      <a:r>
                        <a:rPr lang="en-CA" baseline="0" dirty="0"/>
                        <a:t>Avoided in patients with CKD, and those at risk of intravascular depletion (check Cr/</a:t>
                      </a:r>
                      <a:r>
                        <a:rPr lang="en-CA" baseline="0" dirty="0" err="1"/>
                        <a:t>lytes</a:t>
                      </a:r>
                      <a:r>
                        <a:rPr lang="en-CA" baseline="0" dirty="0"/>
                        <a:t> 1 week after starting)</a:t>
                      </a:r>
                    </a:p>
                    <a:p>
                      <a:pPr marL="285750" indent="-285750">
                        <a:buFont typeface="Arial" panose="020B0604020202020204" pitchFamily="34" charset="0"/>
                        <a:buChar char="•"/>
                      </a:pPr>
                      <a:r>
                        <a:rPr lang="en-CA" baseline="0" dirty="0"/>
                        <a:t>Choice based on balancing CV vs. GI risk </a:t>
                      </a:r>
                    </a:p>
                  </a:txBody>
                  <a:tcPr/>
                </a:tc>
                <a:extLst>
                  <a:ext uri="{0D108BD9-81ED-4DB2-BD59-A6C34878D82A}">
                    <a16:rowId xmlns:a16="http://schemas.microsoft.com/office/drawing/2014/main" xmlns="" val="1525946597"/>
                  </a:ext>
                </a:extLst>
              </a:tr>
              <a:tr h="1572845">
                <a:tc>
                  <a:txBody>
                    <a:bodyPr/>
                    <a:lstStyle/>
                    <a:p>
                      <a:pPr marL="285750" indent="-285750">
                        <a:buFont typeface="Arial" panose="020B0604020202020204" pitchFamily="34" charset="0"/>
                        <a:buChar char="•"/>
                      </a:pPr>
                      <a:r>
                        <a:rPr lang="en-CA" dirty="0"/>
                        <a:t>Never</a:t>
                      </a:r>
                      <a:r>
                        <a:rPr lang="en-CA" baseline="0" dirty="0"/>
                        <a:t> exceed 4g/day</a:t>
                      </a:r>
                    </a:p>
                    <a:p>
                      <a:pPr marL="285750" indent="-285750">
                        <a:buFont typeface="Arial" panose="020B0604020202020204" pitchFamily="34" charset="0"/>
                        <a:buChar char="•"/>
                      </a:pPr>
                      <a:r>
                        <a:rPr lang="en-CA" baseline="0" dirty="0"/>
                        <a:t>FDA currently suggestions max 3g/day in elderly, and max of 2g/day in frail patients or those with daily alcohol consumptions</a:t>
                      </a:r>
                      <a:endParaRPr lang="en-CA" dirty="0"/>
                    </a:p>
                  </a:txBody>
                  <a:tcPr/>
                </a:tc>
                <a:tc>
                  <a:txBody>
                    <a:bodyPr/>
                    <a:lstStyle/>
                    <a:p>
                      <a:pPr marL="285750" indent="-285750">
                        <a:buFont typeface="Arial" panose="020B0604020202020204" pitchFamily="34" charset="0"/>
                        <a:buChar char="•"/>
                      </a:pPr>
                      <a:r>
                        <a:rPr lang="en-CA" dirty="0"/>
                        <a:t>Consider</a:t>
                      </a:r>
                      <a:r>
                        <a:rPr lang="en-CA" baseline="0" dirty="0"/>
                        <a:t> PPI in patients on ASA, anticoagulants, SSRI, corticosteroids and with previous GI bleeding</a:t>
                      </a:r>
                      <a:endParaRPr lang="en-CA" dirty="0"/>
                    </a:p>
                  </a:txBody>
                  <a:tcPr/>
                </a:tc>
                <a:extLst>
                  <a:ext uri="{0D108BD9-81ED-4DB2-BD59-A6C34878D82A}">
                    <a16:rowId xmlns:a16="http://schemas.microsoft.com/office/drawing/2014/main" xmlns="" val="4006021528"/>
                  </a:ext>
                </a:extLst>
              </a:tr>
            </a:tbl>
          </a:graphicData>
        </a:graphic>
      </p:graphicFrame>
      <p:pic>
        <p:nvPicPr>
          <p:cNvPr id="7" name="Picture 6"/>
          <p:cNvPicPr>
            <a:picLocks noChangeAspect="1"/>
          </p:cNvPicPr>
          <p:nvPr/>
        </p:nvPicPr>
        <p:blipFill rotWithShape="1">
          <a:blip r:embed="rId4"/>
          <a:srcRect l="1" r="9142"/>
          <a:stretch/>
        </p:blipFill>
        <p:spPr>
          <a:xfrm>
            <a:off x="9829094" y="1910817"/>
            <a:ext cx="137713" cy="198710"/>
          </a:xfrm>
          <a:prstGeom prst="rect">
            <a:avLst/>
          </a:prstGeom>
        </p:spPr>
      </p:pic>
      <p:sp>
        <p:nvSpPr>
          <p:cNvPr id="8" name="Heart 7"/>
          <p:cNvSpPr/>
          <p:nvPr/>
        </p:nvSpPr>
        <p:spPr>
          <a:xfrm>
            <a:off x="8960732" y="2487439"/>
            <a:ext cx="102476" cy="120869"/>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Heart 8"/>
          <p:cNvSpPr/>
          <p:nvPr/>
        </p:nvSpPr>
        <p:spPr>
          <a:xfrm>
            <a:off x="10136224" y="1949737"/>
            <a:ext cx="102476" cy="120869"/>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p:nvPicPr>
        <p:blipFill rotWithShape="1">
          <a:blip r:embed="rId4"/>
          <a:srcRect l="1" r="9142"/>
          <a:stretch/>
        </p:blipFill>
        <p:spPr>
          <a:xfrm>
            <a:off x="9266670" y="2448518"/>
            <a:ext cx="137713" cy="198710"/>
          </a:xfrm>
          <a:prstGeom prst="rect">
            <a:avLst/>
          </a:prstGeom>
        </p:spPr>
      </p:pic>
    </p:spTree>
    <p:extLst>
      <p:ext uri="{BB962C8B-B14F-4D97-AF65-F5344CB8AC3E}">
        <p14:creationId xmlns:p14="http://schemas.microsoft.com/office/powerpoint/2010/main" val="39899706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Case 3: Mr. Numbly</a:t>
            </a:r>
          </a:p>
        </p:txBody>
      </p:sp>
      <p:sp>
        <p:nvSpPr>
          <p:cNvPr id="3" name="Content Placeholder 2"/>
          <p:cNvSpPr>
            <a:spLocks noGrp="1"/>
          </p:cNvSpPr>
          <p:nvPr>
            <p:ph idx="1"/>
          </p:nvPr>
        </p:nvSpPr>
        <p:spPr>
          <a:xfrm>
            <a:off x="599309" y="1652173"/>
            <a:ext cx="11106150" cy="4514850"/>
          </a:xfrm>
        </p:spPr>
        <p:txBody>
          <a:bodyPr>
            <a:normAutofit fontScale="92500" lnSpcReduction="20000"/>
          </a:bodyPr>
          <a:lstStyle/>
          <a:p>
            <a:r>
              <a:rPr lang="en-CA" dirty="0"/>
              <a:t>Goals: Discuss with patient and family that there is evidence of osteoarthritis that will cause chronic pain. You also explain that herniated discs tend to resolved over weeks/months with multimodal treatment. Thus you expect improvement of pain with time.</a:t>
            </a:r>
          </a:p>
          <a:p>
            <a:r>
              <a:rPr lang="en-CA" dirty="0"/>
              <a:t>Problems/Solutions: </a:t>
            </a:r>
          </a:p>
          <a:p>
            <a:pPr marL="800100" lvl="1" indent="-342900">
              <a:buFont typeface="+mj-lt"/>
              <a:buAutoNum type="arabicPeriod"/>
            </a:pPr>
            <a:r>
              <a:rPr lang="en-CA" dirty="0"/>
              <a:t>Multimodal Treatment of nociceptive pain component: recommend physiotherapy and massage therapy, voltaren rub TID, Tylenol 1g PO TID ( not PRN), stop Celebrex ( high dose, and CKD)</a:t>
            </a:r>
          </a:p>
          <a:p>
            <a:pPr marL="800100" lvl="1" indent="-342900">
              <a:buFont typeface="+mj-lt"/>
              <a:buAutoNum type="arabicPeriod"/>
            </a:pPr>
            <a:r>
              <a:rPr lang="en-CA" dirty="0"/>
              <a:t>Treatment of neuropathic pain/depression: Duloxetine 30mg PO OD x 1 week, then increase to 60mg PO OD x1week ( max given GFR=31ml/min), consider psychology referral for CBT</a:t>
            </a:r>
          </a:p>
          <a:p>
            <a:pPr marL="800100" lvl="1" indent="-342900">
              <a:buFont typeface="+mj-lt"/>
              <a:buAutoNum type="arabicPeriod"/>
            </a:pPr>
            <a:r>
              <a:rPr lang="en-CA" dirty="0"/>
              <a:t>If no improvement referral to St. Josephs Pain clinic for trigger point/facet injection </a:t>
            </a:r>
            <a:r>
              <a:rPr lang="en-CA" dirty="0">
                <a:hlinkClick r:id="rId3"/>
              </a:rPr>
              <a:t>https://www.sjhc.london.on.ca/pain-management/referrals</a:t>
            </a:r>
            <a:endParaRPr lang="en-CA" dirty="0"/>
          </a:p>
          <a:p>
            <a:pPr marL="800100" lvl="1" indent="-342900">
              <a:buFont typeface="+mj-lt"/>
              <a:buAutoNum type="arabicPeriod"/>
            </a:pPr>
            <a:r>
              <a:rPr lang="en-CA" dirty="0"/>
              <a:t>Poor Sleep: treating pain/ depression will help. Consider Melatonin 3mg Po QHS</a:t>
            </a:r>
          </a:p>
          <a:p>
            <a:pPr marL="800100" lvl="1" indent="-342900">
              <a:buFont typeface="+mj-lt"/>
              <a:buAutoNum type="arabicPeriod"/>
            </a:pPr>
            <a:r>
              <a:rPr lang="en-CA" dirty="0"/>
              <a:t>Unable to do IADLs: consider CCAC nursing + PSW + Meals on wheels+ other caregivers vs. Private Pay Care Service, vs. </a:t>
            </a:r>
            <a:r>
              <a:rPr lang="en-CA" dirty="0">
                <a:solidFill>
                  <a:srgbClr val="FF0000"/>
                </a:solidFill>
              </a:rPr>
              <a:t>admission to geriatric assessment and rehab unit</a:t>
            </a:r>
            <a:r>
              <a:rPr lang="en-CA" dirty="0"/>
              <a:t>, vs. respite care </a:t>
            </a:r>
          </a:p>
          <a:p>
            <a:pPr marL="800100" lvl="1" indent="-342900">
              <a:buFont typeface="+mj-lt"/>
              <a:buAutoNum type="arabicPeriod"/>
            </a:pPr>
            <a:r>
              <a:rPr lang="en-CA" dirty="0"/>
              <a:t>Consider 4 pronged cane to assist with mobility </a:t>
            </a:r>
          </a:p>
          <a:p>
            <a:pPr lvl="1"/>
            <a:endParaRPr lang="en-CA" dirty="0"/>
          </a:p>
          <a:p>
            <a:pPr lvl="1"/>
            <a:endParaRPr lang="en-CA" dirty="0"/>
          </a:p>
          <a:p>
            <a:pPr lvl="1"/>
            <a:endParaRPr lang="en-CA" dirty="0"/>
          </a:p>
          <a:p>
            <a:pPr lvl="1"/>
            <a:endParaRPr lang="en-CA" dirty="0"/>
          </a:p>
          <a:p>
            <a:pPr lvl="1"/>
            <a:endParaRPr lang="en-CA" dirty="0"/>
          </a:p>
          <a:p>
            <a:endParaRPr lang="en-CA" dirty="0"/>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C3CA85-16C3-4D83-A299-A1C15C1C295C}" type="slidenum">
              <a:rPr lang="en-CA" smtClean="0"/>
              <a:t>41</a:t>
            </a:fld>
            <a:endParaRPr lang="en-CA"/>
          </a:p>
        </p:txBody>
      </p:sp>
    </p:spTree>
    <p:extLst>
      <p:ext uri="{BB962C8B-B14F-4D97-AF65-F5344CB8AC3E}">
        <p14:creationId xmlns:p14="http://schemas.microsoft.com/office/powerpoint/2010/main" val="281427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Case 3: Mr. Numbly</a:t>
            </a:r>
          </a:p>
        </p:txBody>
      </p:sp>
      <p:sp>
        <p:nvSpPr>
          <p:cNvPr id="3" name="Content Placeholder 2"/>
          <p:cNvSpPr>
            <a:spLocks noGrp="1"/>
          </p:cNvSpPr>
          <p:nvPr>
            <p:ph idx="1"/>
          </p:nvPr>
        </p:nvSpPr>
        <p:spPr/>
        <p:txBody>
          <a:bodyPr/>
          <a:lstStyle/>
          <a:p>
            <a:r>
              <a:rPr lang="en-CA" dirty="0"/>
              <a:t>Attended day hospital outpatient rehab program 2x week/ 6 weeks and had weekly massage therapy, now ambulating with 4 wheeled walker</a:t>
            </a:r>
          </a:p>
          <a:p>
            <a:r>
              <a:rPr lang="en-CA" dirty="0"/>
              <a:t>Pain scores reduced to 0 at rest, and 4 with walking (more tolerable)</a:t>
            </a:r>
          </a:p>
          <a:p>
            <a:r>
              <a:rPr lang="en-CA" dirty="0"/>
              <a:t>Mood is improved, patient is going to weekly coffee with his friends</a:t>
            </a:r>
          </a:p>
          <a:p>
            <a:r>
              <a:rPr lang="en-CA" dirty="0"/>
              <a:t>He is sleeping well </a:t>
            </a:r>
          </a:p>
          <a:p>
            <a:r>
              <a:rPr lang="en-CA" dirty="0"/>
              <a:t>CCAC 45mins daily for personal care</a:t>
            </a:r>
          </a:p>
          <a:p>
            <a:r>
              <a:rPr lang="en-CA" dirty="0"/>
              <a:t>Plan to reassess in 4 weeks </a:t>
            </a: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C3CA85-16C3-4D83-A299-A1C15C1C295C}" type="slidenum">
              <a:rPr lang="en-CA" smtClean="0"/>
              <a:t>42</a:t>
            </a:fld>
            <a:endParaRPr lang="en-CA"/>
          </a:p>
        </p:txBody>
      </p:sp>
      <p:pic>
        <p:nvPicPr>
          <p:cNvPr id="6" name="Picture 5"/>
          <p:cNvPicPr>
            <a:picLocks noChangeAspect="1"/>
          </p:cNvPicPr>
          <p:nvPr/>
        </p:nvPicPr>
        <p:blipFill>
          <a:blip r:embed="rId2"/>
          <a:stretch>
            <a:fillRect/>
          </a:stretch>
        </p:blipFill>
        <p:spPr>
          <a:xfrm>
            <a:off x="8920910" y="1253548"/>
            <a:ext cx="3126676" cy="849143"/>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8990760" y="1516161"/>
              <a:ext cx="1309470" cy="419760"/>
            </p14:xfrm>
          </p:contentPart>
        </mc:Choice>
        <mc:Fallback xmlns="">
          <p:pic>
            <p:nvPicPr>
              <p:cNvPr id="8" name="Ink 7"/>
              <p:cNvPicPr/>
              <p:nvPr/>
            </p:nvPicPr>
            <p:blipFill>
              <a:blip r:embed="rId4"/>
              <a:stretch>
                <a:fillRect/>
              </a:stretch>
            </p:blipFill>
            <p:spPr>
              <a:xfrm>
                <a:off x="8978879" y="1504281"/>
                <a:ext cx="1333233" cy="443520"/>
              </a:xfrm>
              <a:prstGeom prst="rect">
                <a:avLst/>
              </a:prstGeom>
            </p:spPr>
          </p:pic>
        </mc:Fallback>
      </mc:AlternateContent>
    </p:spTree>
    <p:extLst>
      <p:ext uri="{BB962C8B-B14F-4D97-AF65-F5344CB8AC3E}">
        <p14:creationId xmlns:p14="http://schemas.microsoft.com/office/powerpoint/2010/main" val="37843326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Take Home Points</a:t>
            </a:r>
          </a:p>
        </p:txBody>
      </p:sp>
      <p:sp>
        <p:nvSpPr>
          <p:cNvPr id="3" name="Content Placeholder 2"/>
          <p:cNvSpPr>
            <a:spLocks noGrp="1"/>
          </p:cNvSpPr>
          <p:nvPr>
            <p:ph idx="1"/>
          </p:nvPr>
        </p:nvSpPr>
        <p:spPr/>
        <p:txBody>
          <a:bodyPr/>
          <a:lstStyle/>
          <a:p>
            <a:r>
              <a:rPr lang="en-CA" dirty="0"/>
              <a:t>A comprehensive approach is needed to assess/treat pain in older adults</a:t>
            </a:r>
          </a:p>
          <a:p>
            <a:r>
              <a:rPr lang="en-CA" dirty="0"/>
              <a:t>Consider diagnosis of/treatment of pain to reduce behaviors in persons with dementia  </a:t>
            </a:r>
          </a:p>
          <a:p>
            <a:r>
              <a:rPr lang="en-CA" dirty="0"/>
              <a:t>Treatment plan involves much more than medications ( one must create an individualized plan based on patient comorbidities).</a:t>
            </a:r>
          </a:p>
          <a:p>
            <a:r>
              <a:rPr lang="en-CA" dirty="0"/>
              <a:t>Plan should focus on restoration and optimization of function</a:t>
            </a:r>
          </a:p>
          <a:p>
            <a:r>
              <a:rPr lang="en-CA" dirty="0" err="1"/>
              <a:t>Uptodate</a:t>
            </a:r>
            <a:r>
              <a:rPr lang="en-CA" dirty="0"/>
              <a:t> and AGS provide helpful guidelines for treatment of pain in elderly</a:t>
            </a:r>
          </a:p>
          <a:p>
            <a:endParaRPr lang="en-CA" dirty="0"/>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C3CA85-16C3-4D83-A299-A1C15C1C295C}" type="slidenum">
              <a:rPr lang="en-CA" smtClean="0"/>
              <a:t>43</a:t>
            </a:fld>
            <a:endParaRPr lang="en-CA"/>
          </a:p>
        </p:txBody>
      </p:sp>
    </p:spTree>
    <p:extLst>
      <p:ext uri="{BB962C8B-B14F-4D97-AF65-F5344CB8AC3E}">
        <p14:creationId xmlns:p14="http://schemas.microsoft.com/office/powerpoint/2010/main" val="580126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Recommended Readings </a:t>
            </a: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C3CA85-16C3-4D83-A299-A1C15C1C295C}" type="slidenum">
              <a:rPr lang="en-CA" smtClean="0"/>
              <a:t>44</a:t>
            </a:fld>
            <a:endParaRPr lang="en-CA"/>
          </a:p>
        </p:txBody>
      </p:sp>
      <p:sp>
        <p:nvSpPr>
          <p:cNvPr id="7" name="Content Placeholder 6"/>
          <p:cNvSpPr>
            <a:spLocks noGrp="1"/>
          </p:cNvSpPr>
          <p:nvPr>
            <p:ph idx="1"/>
          </p:nvPr>
        </p:nvSpPr>
        <p:spPr/>
        <p:txBody>
          <a:bodyPr/>
          <a:lstStyle/>
          <a:p>
            <a:r>
              <a:rPr lang="en-US" dirty="0">
                <a:effectLst/>
              </a:rPr>
              <a:t>Galicia-Castillo, M. C., &amp; Weiner, D. K. (2014). Treatment of persistent pain in older adults. </a:t>
            </a:r>
            <a:r>
              <a:rPr lang="en-US" i="1" dirty="0" err="1">
                <a:effectLst/>
              </a:rPr>
              <a:t>Uptodate</a:t>
            </a:r>
            <a:r>
              <a:rPr lang="en-US" dirty="0">
                <a:effectLst/>
              </a:rPr>
              <a:t>, 1-31.</a:t>
            </a:r>
          </a:p>
          <a:p>
            <a:r>
              <a:rPr lang="en-US" dirty="0">
                <a:effectLst/>
              </a:rPr>
              <a:t>American Geriatric Society Panel on Pharmacological management of persistent pain in older persons. (2009). Pharmacological management of persistent pain in older persons . </a:t>
            </a:r>
            <a:r>
              <a:rPr lang="en-US" i="1" dirty="0">
                <a:effectLst/>
              </a:rPr>
              <a:t>Journal of American Geriatric Society</a:t>
            </a:r>
            <a:r>
              <a:rPr lang="en-US" dirty="0">
                <a:effectLst/>
              </a:rPr>
              <a:t>, 1331.</a:t>
            </a:r>
            <a:endParaRPr lang="en-CA" dirty="0">
              <a:effectLst/>
            </a:endParaRPr>
          </a:p>
          <a:p>
            <a:endParaRPr lang="en-CA" dirty="0">
              <a:effectLst/>
            </a:endParaRPr>
          </a:p>
          <a:p>
            <a:endParaRPr lang="en-CA" dirty="0"/>
          </a:p>
        </p:txBody>
      </p:sp>
    </p:spTree>
    <p:extLst>
      <p:ext uri="{BB962C8B-B14F-4D97-AF65-F5344CB8AC3E}">
        <p14:creationId xmlns:p14="http://schemas.microsoft.com/office/powerpoint/2010/main" val="2057190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CA" dirty="0"/>
              <a:t>Approach </a:t>
            </a:r>
          </a:p>
        </p:txBody>
      </p:sp>
      <p:sp>
        <p:nvSpPr>
          <p:cNvPr id="7" name="Subtitle 6"/>
          <p:cNvSpPr>
            <a:spLocks noGrp="1"/>
          </p:cNvSpPr>
          <p:nvPr>
            <p:ph type="subTitle" idx="1"/>
          </p:nvPr>
        </p:nvSpPr>
        <p:spPr/>
        <p:txBody>
          <a:bodyPr/>
          <a:lstStyle/>
          <a:p>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1C3CA85-16C3-4D83-A299-A1C15C1C295C}" type="slidenum">
              <a:rPr lang="en-CA" smtClean="0"/>
              <a:t>5</a:t>
            </a:fld>
            <a:endParaRPr lang="en-CA"/>
          </a:p>
        </p:txBody>
      </p:sp>
    </p:spTree>
    <p:extLst>
      <p:ext uri="{BB962C8B-B14F-4D97-AF65-F5344CB8AC3E}">
        <p14:creationId xmlns:p14="http://schemas.microsoft.com/office/powerpoint/2010/main" val="2939171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761"/>
            <a:ext cx="12255062" cy="1326321"/>
          </a:xfrm>
        </p:spPr>
        <p:txBody>
          <a:bodyPr/>
          <a:lstStyle/>
          <a:p>
            <a:r>
              <a:rPr lang="en-CA" dirty="0"/>
              <a:t>10 Steps to Pain Assessment in Older Adults</a:t>
            </a:r>
          </a:p>
        </p:txBody>
      </p:sp>
      <p:sp>
        <p:nvSpPr>
          <p:cNvPr id="3" name="Content Placeholder 2"/>
          <p:cNvSpPr>
            <a:spLocks noGrp="1"/>
          </p:cNvSpPr>
          <p:nvPr>
            <p:ph idx="1"/>
          </p:nvPr>
        </p:nvSpPr>
        <p:spPr>
          <a:xfrm>
            <a:off x="157655" y="1730938"/>
            <a:ext cx="7598980" cy="4152337"/>
          </a:xfrm>
        </p:spPr>
        <p:txBody>
          <a:bodyPr>
            <a:normAutofit fontScale="62500" lnSpcReduction="20000"/>
          </a:bodyPr>
          <a:lstStyle/>
          <a:p>
            <a:pPr marL="457200" indent="-457200">
              <a:buFont typeface="+mj-lt"/>
              <a:buAutoNum type="arabicPeriod"/>
            </a:pPr>
            <a:r>
              <a:rPr lang="en-CA" dirty="0"/>
              <a:t>Complete history and physical examination, with focus on most pressing pain issues with special focus on screening for evidence of systemic illness</a:t>
            </a:r>
          </a:p>
          <a:p>
            <a:pPr marL="457200" indent="-457200">
              <a:buFont typeface="+mj-lt"/>
              <a:buAutoNum type="arabicPeriod"/>
            </a:pPr>
            <a:r>
              <a:rPr lang="en-CA" dirty="0"/>
              <a:t>Review of location of pain, intensity, history of fall or trauma, exacerbating and/or alleviating factors, and impact on mood and sleep </a:t>
            </a:r>
          </a:p>
          <a:p>
            <a:pPr marL="457200" indent="-457200">
              <a:buFont typeface="+mj-lt"/>
              <a:buAutoNum type="arabicPeriod"/>
            </a:pPr>
            <a:r>
              <a:rPr lang="en-CA" dirty="0"/>
              <a:t>A screen for cognitive impairment</a:t>
            </a:r>
          </a:p>
          <a:p>
            <a:pPr marL="457200" indent="-457200">
              <a:buFont typeface="+mj-lt"/>
              <a:buAutoNum type="arabicPeriod"/>
            </a:pPr>
            <a:r>
              <a:rPr lang="en-CA" dirty="0"/>
              <a:t>A screen for depression and social isolation </a:t>
            </a:r>
          </a:p>
          <a:p>
            <a:pPr marL="457200" indent="-457200">
              <a:buFont typeface="+mj-lt"/>
              <a:buAutoNum type="arabicPeriod"/>
            </a:pPr>
            <a:r>
              <a:rPr lang="en-CA" dirty="0"/>
              <a:t>A review of the patient’s ADLs (bathing, dressing, toileting, transfers, feeding, and continence) and instrumental ADLs (use of phone, travel, shopping, food preparation, housework, laundry, taking medicine, handling finances) </a:t>
            </a:r>
          </a:p>
          <a:p>
            <a:pPr marL="457200" indent="-457200">
              <a:buFont typeface="+mj-lt"/>
              <a:buAutoNum type="arabicPeriod"/>
            </a:pPr>
            <a:r>
              <a:rPr lang="en-CA" dirty="0"/>
              <a:t>Assessment of gait and balance </a:t>
            </a:r>
          </a:p>
          <a:p>
            <a:pPr marL="457200" indent="-457200">
              <a:buFont typeface="+mj-lt"/>
              <a:buAutoNum type="arabicPeriod"/>
            </a:pPr>
            <a:r>
              <a:rPr lang="en-CA" dirty="0"/>
              <a:t>A screen for sensory deficits ( visual/ auditory) that may influence pain perception</a:t>
            </a:r>
          </a:p>
          <a:p>
            <a:pPr marL="457200" indent="-457200">
              <a:buFont typeface="+mj-lt"/>
              <a:buAutoNum type="arabicPeriod"/>
            </a:pPr>
            <a:r>
              <a:rPr lang="en-CA" dirty="0"/>
              <a:t>Create differential diagnosis </a:t>
            </a:r>
          </a:p>
          <a:p>
            <a:pPr marL="457200" indent="-457200">
              <a:buFont typeface="+mj-lt"/>
              <a:buAutoNum type="arabicPeriod"/>
            </a:pPr>
            <a:r>
              <a:rPr lang="en-CA" dirty="0"/>
              <a:t>Review completed investigations and decide if further investigations are needed</a:t>
            </a:r>
          </a:p>
          <a:p>
            <a:pPr marL="457200" indent="-457200">
              <a:buFont typeface="+mj-lt"/>
              <a:buAutoNum type="arabicPeriod"/>
            </a:pPr>
            <a:r>
              <a:rPr lang="en-CA" dirty="0"/>
              <a:t>Create an comprehensive individualized treatment pain</a:t>
            </a:r>
          </a:p>
          <a:p>
            <a:pPr marL="457200" indent="-457200">
              <a:buFont typeface="+mj-lt"/>
              <a:buAutoNum type="arabicPeriod"/>
            </a:pPr>
            <a:endParaRPr lang="en-CA" dirty="0"/>
          </a:p>
        </p:txBody>
      </p:sp>
      <p:sp>
        <p:nvSpPr>
          <p:cNvPr id="4" name="Footer Placeholder 3"/>
          <p:cNvSpPr>
            <a:spLocks noGrp="1"/>
          </p:cNvSpPr>
          <p:nvPr>
            <p:ph type="ftr" sz="quarter" idx="11"/>
          </p:nvPr>
        </p:nvSpPr>
        <p:spPr>
          <a:xfrm>
            <a:off x="204346" y="6350986"/>
            <a:ext cx="10973406" cy="365125"/>
          </a:xfrm>
        </p:spPr>
        <p:txBody>
          <a:bodyPr/>
          <a:lstStyle/>
          <a:p>
            <a:r>
              <a:rPr lang="en-CA" dirty="0"/>
              <a:t>Adapted from Pain Management in the Elderly Population: A Review Alan D. Kaye, MD, PhD,* Amir Baluch, MD,{ Jared T. Scott, MD{ *Department of Anesthesiology and Department of Pharmacology, School of Medicine, Louisiana State University Health Sciences Center, New Orleans, LA { Department of Anesthesiology, University of Miami, Miller School of Medicine, Miami, FL { Department of Anesthesiology, Texas Tech Health Sciences Center, School of Medicine, Lubbock, TX</a:t>
            </a:r>
          </a:p>
          <a:p>
            <a:endParaRPr lang="en-CA" dirty="0"/>
          </a:p>
        </p:txBody>
      </p:sp>
      <p:sp>
        <p:nvSpPr>
          <p:cNvPr id="5" name="Slide Number Placeholder 4"/>
          <p:cNvSpPr>
            <a:spLocks noGrp="1"/>
          </p:cNvSpPr>
          <p:nvPr>
            <p:ph type="sldNum" sz="quarter" idx="12"/>
          </p:nvPr>
        </p:nvSpPr>
        <p:spPr/>
        <p:txBody>
          <a:bodyPr/>
          <a:lstStyle/>
          <a:p>
            <a:fld id="{51C3CA85-16C3-4D83-A299-A1C15C1C295C}" type="slidenum">
              <a:rPr lang="en-CA" smtClean="0"/>
              <a:t>6</a:t>
            </a:fld>
            <a:endParaRPr lang="en-CA"/>
          </a:p>
        </p:txBody>
      </p:sp>
      <p:pic>
        <p:nvPicPr>
          <p:cNvPr id="6" name="Picture 5"/>
          <p:cNvPicPr>
            <a:picLocks noChangeAspect="1"/>
          </p:cNvPicPr>
          <p:nvPr/>
        </p:nvPicPr>
        <p:blipFill rotWithShape="1">
          <a:blip r:embed="rId2"/>
          <a:srcRect l="1592" t="528" r="2307" b="1873"/>
          <a:stretch/>
        </p:blipFill>
        <p:spPr>
          <a:xfrm>
            <a:off x="8027522" y="1363615"/>
            <a:ext cx="3950051" cy="4417074"/>
          </a:xfrm>
          <a:prstGeom prst="rect">
            <a:avLst/>
          </a:prstGeom>
        </p:spPr>
      </p:pic>
    </p:spTree>
    <p:extLst>
      <p:ext uri="{BB962C8B-B14F-4D97-AF65-F5344CB8AC3E}">
        <p14:creationId xmlns:p14="http://schemas.microsoft.com/office/powerpoint/2010/main" val="1849201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244" y="206589"/>
            <a:ext cx="10353761" cy="1326321"/>
          </a:xfrm>
        </p:spPr>
        <p:txBody>
          <a:bodyPr/>
          <a:lstStyle/>
          <a:p>
            <a:r>
              <a:rPr lang="en-CA" dirty="0"/>
              <a:t>Screening Pearls</a:t>
            </a:r>
          </a:p>
        </p:txBody>
      </p:sp>
      <p:sp>
        <p:nvSpPr>
          <p:cNvPr id="7" name="Footer Placeholder 6"/>
          <p:cNvSpPr>
            <a:spLocks noGrp="1"/>
          </p:cNvSpPr>
          <p:nvPr>
            <p:ph type="ftr" sz="quarter" idx="11"/>
          </p:nvPr>
        </p:nvSpPr>
        <p:spPr>
          <a:xfrm>
            <a:off x="487345" y="6356350"/>
            <a:ext cx="9761974" cy="365125"/>
          </a:xfrm>
        </p:spPr>
        <p:txBody>
          <a:bodyPr/>
          <a:lstStyle/>
          <a:p>
            <a:r>
              <a:rPr lang="en-CA" dirty="0"/>
              <a:t>Weiner D, Peterson B, Keefe F. Evaluating persistent pain in long term care residents: What role for pain maps? Pain. 1998;76:249</a:t>
            </a:r>
          </a:p>
          <a:p>
            <a:endParaRPr lang="en-CA" dirty="0"/>
          </a:p>
          <a:p>
            <a:endParaRPr lang="en-CA" dirty="0"/>
          </a:p>
        </p:txBody>
      </p:sp>
      <p:sp>
        <p:nvSpPr>
          <p:cNvPr id="8" name="Slide Number Placeholder 7"/>
          <p:cNvSpPr>
            <a:spLocks noGrp="1"/>
          </p:cNvSpPr>
          <p:nvPr>
            <p:ph type="sldNum" sz="quarter" idx="12"/>
          </p:nvPr>
        </p:nvSpPr>
        <p:spPr/>
        <p:txBody>
          <a:bodyPr/>
          <a:lstStyle/>
          <a:p>
            <a:fld id="{51C3CA85-16C3-4D83-A299-A1C15C1C295C}" type="slidenum">
              <a:rPr lang="en-CA" smtClean="0"/>
              <a:t>7</a:t>
            </a:fld>
            <a:endParaRPr lang="en-CA"/>
          </a:p>
        </p:txBody>
      </p:sp>
      <p:sp>
        <p:nvSpPr>
          <p:cNvPr id="5" name="Content Placeholder 2"/>
          <p:cNvSpPr txBox="1">
            <a:spLocks/>
          </p:cNvSpPr>
          <p:nvPr/>
        </p:nvSpPr>
        <p:spPr>
          <a:xfrm>
            <a:off x="1143001" y="2057400"/>
            <a:ext cx="7311608" cy="4038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Some patients will not report “pain”.</a:t>
            </a:r>
          </a:p>
          <a:p>
            <a:pPr lvl="1"/>
            <a:r>
              <a:rPr lang="en-CA" dirty="0"/>
              <a:t>Try alternate terminology like “ discomfort”, “aches”, “soreness”</a:t>
            </a:r>
          </a:p>
          <a:p>
            <a:r>
              <a:rPr lang="en-CA" dirty="0"/>
              <a:t>To isolate location of pain use a “pain map” </a:t>
            </a:r>
          </a:p>
          <a:p>
            <a:pPr lvl="1"/>
            <a:r>
              <a:rPr lang="en-CA" dirty="0"/>
              <a:t>valid in patients mild dementia</a:t>
            </a:r>
          </a:p>
          <a:p>
            <a:r>
              <a:rPr lang="en-CA" dirty="0"/>
              <a:t>Numerical Rating Scale is recommended to document pain severity at each visit</a:t>
            </a:r>
          </a:p>
          <a:p>
            <a:pPr marL="0" indent="0">
              <a:buNone/>
            </a:pPr>
            <a:endParaRPr lang="en-CA" dirty="0"/>
          </a:p>
        </p:txBody>
      </p:sp>
      <p:pic>
        <p:nvPicPr>
          <p:cNvPr id="6" name="Picture 5"/>
          <p:cNvPicPr>
            <a:picLocks noChangeAspect="1"/>
          </p:cNvPicPr>
          <p:nvPr/>
        </p:nvPicPr>
        <p:blipFill>
          <a:blip r:embed="rId2"/>
          <a:stretch>
            <a:fillRect/>
          </a:stretch>
        </p:blipFill>
        <p:spPr>
          <a:xfrm>
            <a:off x="8882931" y="1093857"/>
            <a:ext cx="2952465" cy="3420270"/>
          </a:xfrm>
          <a:prstGeom prst="rect">
            <a:avLst/>
          </a:prstGeom>
        </p:spPr>
      </p:pic>
      <p:pic>
        <p:nvPicPr>
          <p:cNvPr id="9" name="Picture 8"/>
          <p:cNvPicPr>
            <a:picLocks noChangeAspect="1"/>
          </p:cNvPicPr>
          <p:nvPr/>
        </p:nvPicPr>
        <p:blipFill>
          <a:blip r:embed="rId3"/>
          <a:stretch>
            <a:fillRect/>
          </a:stretch>
        </p:blipFill>
        <p:spPr>
          <a:xfrm>
            <a:off x="8640501" y="5034132"/>
            <a:ext cx="3264344" cy="849143"/>
          </a:xfrm>
          <a:prstGeom prst="rect">
            <a:avLst/>
          </a:prstGeom>
        </p:spPr>
      </p:pic>
    </p:spTree>
    <p:extLst>
      <p:ext uri="{BB962C8B-B14F-4D97-AF65-F5344CB8AC3E}">
        <p14:creationId xmlns:p14="http://schemas.microsoft.com/office/powerpoint/2010/main" val="83472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History Pearls </a:t>
            </a:r>
          </a:p>
        </p:txBody>
      </p:sp>
      <p:sp>
        <p:nvSpPr>
          <p:cNvPr id="3" name="Content Placeholder 2"/>
          <p:cNvSpPr>
            <a:spLocks noGrp="1"/>
          </p:cNvSpPr>
          <p:nvPr>
            <p:ph idx="1"/>
          </p:nvPr>
        </p:nvSpPr>
        <p:spPr>
          <a:xfrm>
            <a:off x="913795" y="2096064"/>
            <a:ext cx="6532784" cy="3695136"/>
          </a:xfrm>
        </p:spPr>
        <p:txBody>
          <a:bodyPr>
            <a:normAutofit/>
          </a:bodyPr>
          <a:lstStyle/>
          <a:p>
            <a:r>
              <a:rPr lang="en-CA" dirty="0"/>
              <a:t>Review treatments tried (NSAIDS, Tylenol, rubs, narcotics, physiotherapy, massage, chiropractor, injections, specialists)</a:t>
            </a:r>
          </a:p>
          <a:p>
            <a:pPr lvl="1"/>
            <a:r>
              <a:rPr lang="en-CA" dirty="0"/>
              <a:t>Why were they stopped ( cost, difficulty with applying creams or swallowing pills, side effects etc.)</a:t>
            </a:r>
          </a:p>
          <a:p>
            <a:r>
              <a:rPr lang="en-CA" dirty="0"/>
              <a:t>Review other medications and associated conditions </a:t>
            </a:r>
          </a:p>
          <a:p>
            <a:pPr lvl="1"/>
            <a:endParaRPr lang="en-CA" dirty="0"/>
          </a:p>
          <a:p>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51C3CA85-16C3-4D83-A299-A1C15C1C295C}" type="slidenum">
              <a:rPr lang="en-CA" smtClean="0"/>
              <a:t>8</a:t>
            </a:fld>
            <a:endParaRPr lang="en-CA"/>
          </a:p>
        </p:txBody>
      </p:sp>
      <p:pic>
        <p:nvPicPr>
          <p:cNvPr id="7" name="Picture 6"/>
          <p:cNvPicPr>
            <a:picLocks noChangeAspect="1"/>
          </p:cNvPicPr>
          <p:nvPr/>
        </p:nvPicPr>
        <p:blipFill>
          <a:blip r:embed="rId3"/>
          <a:stretch>
            <a:fillRect/>
          </a:stretch>
        </p:blipFill>
        <p:spPr>
          <a:xfrm>
            <a:off x="8069025" y="1675878"/>
            <a:ext cx="3712074" cy="4207397"/>
          </a:xfrm>
          <a:prstGeom prst="rect">
            <a:avLst/>
          </a:prstGeom>
        </p:spPr>
      </p:pic>
    </p:spTree>
    <p:extLst>
      <p:ext uri="{BB962C8B-B14F-4D97-AF65-F5344CB8AC3E}">
        <p14:creationId xmlns:p14="http://schemas.microsoft.com/office/powerpoint/2010/main" val="2585726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Individualized Treatment Plan</a:t>
            </a:r>
          </a:p>
        </p:txBody>
      </p:sp>
      <p:sp>
        <p:nvSpPr>
          <p:cNvPr id="7" name="Content Placeholder 6"/>
          <p:cNvSpPr>
            <a:spLocks noGrp="1"/>
          </p:cNvSpPr>
          <p:nvPr>
            <p:ph idx="1"/>
          </p:nvPr>
        </p:nvSpPr>
        <p:spPr>
          <a:xfrm>
            <a:off x="583324" y="1786609"/>
            <a:ext cx="5179138" cy="4356688"/>
          </a:xfrm>
        </p:spPr>
        <p:txBody>
          <a:bodyPr>
            <a:normAutofit/>
          </a:bodyPr>
          <a:lstStyle/>
          <a:p>
            <a:endParaRPr lang="en-CA" dirty="0"/>
          </a:p>
        </p:txBody>
      </p:sp>
      <p:sp>
        <p:nvSpPr>
          <p:cNvPr id="4" name="Footer Placeholder 3"/>
          <p:cNvSpPr>
            <a:spLocks noGrp="1"/>
          </p:cNvSpPr>
          <p:nvPr>
            <p:ph type="ftr" sz="quarter" idx="11"/>
          </p:nvPr>
        </p:nvSpPr>
        <p:spPr>
          <a:xfrm>
            <a:off x="3996835" y="6233869"/>
            <a:ext cx="4114800" cy="365125"/>
          </a:xfrm>
        </p:spPr>
        <p:txBody>
          <a:bodyPr/>
          <a:lstStyle/>
          <a:p>
            <a:endParaRPr lang="en-CA" dirty="0"/>
          </a:p>
        </p:txBody>
      </p:sp>
      <p:sp>
        <p:nvSpPr>
          <p:cNvPr id="5" name="Slide Number Placeholder 4"/>
          <p:cNvSpPr>
            <a:spLocks noGrp="1"/>
          </p:cNvSpPr>
          <p:nvPr>
            <p:ph type="sldNum" sz="quarter" idx="12"/>
          </p:nvPr>
        </p:nvSpPr>
        <p:spPr/>
        <p:txBody>
          <a:bodyPr/>
          <a:lstStyle/>
          <a:p>
            <a:fld id="{51C3CA85-16C3-4D83-A299-A1C15C1C295C}" type="slidenum">
              <a:rPr lang="en-CA" smtClean="0"/>
              <a:t>9</a:t>
            </a:fld>
            <a:endParaRPr lang="en-CA"/>
          </a:p>
        </p:txBody>
      </p:sp>
      <p:pic>
        <p:nvPicPr>
          <p:cNvPr id="14" name="Picture 13"/>
          <p:cNvPicPr>
            <a:picLocks noChangeAspect="1"/>
          </p:cNvPicPr>
          <p:nvPr/>
        </p:nvPicPr>
        <p:blipFill>
          <a:blip r:embed="rId3"/>
          <a:stretch>
            <a:fillRect/>
          </a:stretch>
        </p:blipFill>
        <p:spPr>
          <a:xfrm>
            <a:off x="3310759" y="1801061"/>
            <a:ext cx="5016694" cy="456766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72714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3278</TotalTime>
  <Words>5463</Words>
  <Application>Microsoft Office PowerPoint</Application>
  <PresentationFormat>Widescreen</PresentationFormat>
  <Paragraphs>454</Paragraphs>
  <Slides>44</Slides>
  <Notes>23</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Bookman Old Style</vt:lpstr>
      <vt:lpstr>Calibri</vt:lpstr>
      <vt:lpstr>Century Gothic</vt:lpstr>
      <vt:lpstr>Rockwell</vt:lpstr>
      <vt:lpstr>Times New Roman</vt:lpstr>
      <vt:lpstr>Damask</vt:lpstr>
      <vt:lpstr>Doctor I hurt all over!</vt:lpstr>
      <vt:lpstr>Disclosures </vt:lpstr>
      <vt:lpstr>Objectives </vt:lpstr>
      <vt:lpstr>Case 1 Mrs. Johnson in ER</vt:lpstr>
      <vt:lpstr>Approach </vt:lpstr>
      <vt:lpstr>10 Steps to Pain Assessment in Older Adults</vt:lpstr>
      <vt:lpstr>Screening Pearls</vt:lpstr>
      <vt:lpstr>History Pearls </vt:lpstr>
      <vt:lpstr>Individualized Treatment Plan</vt:lpstr>
      <vt:lpstr>Individualized Treatment Plan</vt:lpstr>
      <vt:lpstr>Case 1 Mrs. Johnson </vt:lpstr>
      <vt:lpstr>Case 1 Mrs. Johnson</vt:lpstr>
      <vt:lpstr>Case 1 Mrs. Johnson </vt:lpstr>
      <vt:lpstr>Case 1 Mrs. Johnson</vt:lpstr>
      <vt:lpstr>Case 1 Mrs. Johnson </vt:lpstr>
      <vt:lpstr>Case 1 Mrs. Johnson</vt:lpstr>
      <vt:lpstr>Assessment and Treatment of Pain in Older Adults with Cognitive Impairment</vt:lpstr>
      <vt:lpstr>Case 2 Mrs. Swat in Longterm Care</vt:lpstr>
      <vt:lpstr>Case 2 Mrs. Swat</vt:lpstr>
      <vt:lpstr>Case 2 Mrs. Swat</vt:lpstr>
      <vt:lpstr>Case 2 Mrs. Swat </vt:lpstr>
      <vt:lpstr>Case 2: Mrs. Swat</vt:lpstr>
      <vt:lpstr>Case 2 Mrs. Swat</vt:lpstr>
      <vt:lpstr>Case 2: Mrs. Swat </vt:lpstr>
      <vt:lpstr>Case 2: Mrs. Swat </vt:lpstr>
      <vt:lpstr>Stepwise treatment of pain to reduce BPSD</vt:lpstr>
      <vt:lpstr>PowerPoint Presentation</vt:lpstr>
      <vt:lpstr>PowerPoint Presentation</vt:lpstr>
      <vt:lpstr>Case 2: Mrs. Swat</vt:lpstr>
      <vt:lpstr>Case 2: Mrs. Swat</vt:lpstr>
      <vt:lpstr>Treatment of Persistent Pain in the Older Adult </vt:lpstr>
      <vt:lpstr>Case 3: Mr. Numbly from home</vt:lpstr>
      <vt:lpstr>Case 3: Mr. Numbly</vt:lpstr>
      <vt:lpstr>Individualized Treatment Plan</vt:lpstr>
      <vt:lpstr>Considerations for Pain Management </vt:lpstr>
      <vt:lpstr>Pearls</vt:lpstr>
      <vt:lpstr>Tylenol and NSAIDS</vt:lpstr>
      <vt:lpstr>Neuropathic Pain </vt:lpstr>
      <vt:lpstr>Opioids</vt:lpstr>
      <vt:lpstr>Tylenol and NSAIDS</vt:lpstr>
      <vt:lpstr>Case 3: Mr. Numbly</vt:lpstr>
      <vt:lpstr>Case 3: Mr. Numbly</vt:lpstr>
      <vt:lpstr>Take Home Points</vt:lpstr>
      <vt:lpstr>Recommended Readings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Doctor I hurt all over!</dc:title>
  <dc:creator>Alexandrea Gammie</dc:creator>
  <cp:lastModifiedBy>Gabriele Robbins</cp:lastModifiedBy>
  <cp:revision>73</cp:revision>
  <dcterms:created xsi:type="dcterms:W3CDTF">2016-07-11T14:01:20Z</dcterms:created>
  <dcterms:modified xsi:type="dcterms:W3CDTF">2016-07-26T17:12:32Z</dcterms:modified>
</cp:coreProperties>
</file>